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316" r:id="rId3"/>
    <p:sldId id="320" r:id="rId4"/>
    <p:sldId id="313" r:id="rId5"/>
    <p:sldId id="276" r:id="rId6"/>
    <p:sldId id="295" r:id="rId7"/>
    <p:sldId id="273" r:id="rId8"/>
    <p:sldId id="319" r:id="rId9"/>
    <p:sldId id="321" r:id="rId10"/>
    <p:sldId id="322" r:id="rId11"/>
    <p:sldId id="323" r:id="rId12"/>
    <p:sldId id="282" r:id="rId13"/>
    <p:sldId id="265" r:id="rId14"/>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E0201D"/>
    <a:srgbClr val="E01F1D"/>
    <a:srgbClr val="C11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A6037-CB7B-4F84-9840-E7A267130280}" v="1" dt="2023-04-24T16:48:17.179"/>
  </p1510:revLst>
</p1510:revInfo>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0" autoAdjust="0"/>
    <p:restoredTop sz="94595" autoAdjust="0"/>
  </p:normalViewPr>
  <p:slideViewPr>
    <p:cSldViewPr snapToGrid="0" snapToObjects="1" showGuides="1">
      <p:cViewPr varScale="1">
        <p:scale>
          <a:sx n="108" d="100"/>
          <a:sy n="108" d="100"/>
        </p:scale>
        <p:origin x="540" y="96"/>
      </p:cViewPr>
      <p:guideLst>
        <p:guide orient="horz" pos="2160"/>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32879" y="287204"/>
            <a:ext cx="4098382" cy="658959"/>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00086" y="9437206"/>
            <a:ext cx="1031175" cy="202229"/>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24.04.2023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66414" y="9437206"/>
            <a:ext cx="4760414" cy="20222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04519" y="9437206"/>
            <a:ext cx="391582"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356" y="254335"/>
            <a:ext cx="1432393" cy="486105"/>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14013" y="9437206"/>
            <a:ext cx="1003895" cy="202229"/>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24.04.2023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66414" y="9437206"/>
            <a:ext cx="4593577" cy="202229"/>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191166" y="9437206"/>
            <a:ext cx="604936"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69011" y="388690"/>
            <a:ext cx="3548897" cy="487442"/>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79768" y="355820"/>
            <a:ext cx="1432393" cy="486105"/>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dato 3"/>
          <p:cNvSpPr>
            <a:spLocks noGrp="1"/>
          </p:cNvSpPr>
          <p:nvPr>
            <p:ph type="dt" sz="quarter" idx="10"/>
          </p:nvPr>
        </p:nvSpPr>
        <p:spPr/>
        <p:txBody>
          <a:bodyPr/>
          <a:lstStyle/>
          <a:p>
            <a:fld id="{41231367-9176-9A4A-8565-58EECFF9F5C0}" type="datetime1">
              <a:rPr lang="nb-NO" sz="900">
                <a:latin typeface="Arial" panose="020B0604020202020204" pitchFamily="34" charset="0"/>
                <a:cs typeface="Arial" panose="020B0604020202020204" pitchFamily="34" charset="0"/>
              </a:rPr>
              <a:t>24.04.2023</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a:latin typeface="Arial" panose="020B0604020202020204" pitchFamily="34" charset="0"/>
                <a:cs typeface="Arial" panose="020B0604020202020204" pitchFamily="34" charset="0"/>
              </a:rPr>
              <a:pPr algn="l"/>
              <a:t>5</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99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24.04.2023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24.04.2023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24.04.2023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24.04.2023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24.04.2023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6" name="Bilde 5">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Klikk for å redigere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Klikk for å redigere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24.04.2023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24.04.2023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24.04.2023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6" name="Bilde 5">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dirty="0"/>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6" name="Bilde 5">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6" name="Bilde 5">
            <a:extLst>
              <a:ext uri="{FF2B5EF4-FFF2-40B4-BE49-F238E27FC236}">
                <a16:creationId xmlns:a16="http://schemas.microsoft.com/office/drawing/2014/main" id="{14FA9D77-7A69-6645-98FE-081527F90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7" name="Bilde 6">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199" y="295200"/>
            <a:ext cx="1902040" cy="907200"/>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24.04.2023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24.04.2023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716400" y="6246000"/>
            <a:ext cx="852899" cy="40680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a:xfrm>
            <a:off x="1200149" y="2407519"/>
            <a:ext cx="10164763" cy="1021481"/>
          </a:xfrm>
        </p:spPr>
        <p:txBody>
          <a:bodyPr anchor="b">
            <a:normAutofit/>
          </a:bodyPr>
          <a:lstStyle/>
          <a:p>
            <a:r>
              <a:rPr lang="nb-NO" b="0" i="0" u="none" strike="noStrike" dirty="0">
                <a:solidFill>
                  <a:srgbClr val="FFFFFF"/>
                </a:solidFill>
                <a:effectLst/>
                <a:latin typeface="Arial" panose="020B0604020202020204" pitchFamily="34" charset="0"/>
              </a:rPr>
              <a:t>Modulbasert fag- og yrkesopplæring</a:t>
            </a:r>
            <a:r>
              <a:rPr lang="nb-NO" b="0" i="0" dirty="0">
                <a:solidFill>
                  <a:srgbClr val="FFFFFF"/>
                </a:solidFill>
                <a:effectLst/>
                <a:latin typeface="Arial" panose="020B0604020202020204" pitchFamily="34" charset="0"/>
              </a:rPr>
              <a:t>​(MFY)</a:t>
            </a:r>
            <a:br>
              <a:rPr lang="nb-NO" sz="1800" b="0" i="0" dirty="0">
                <a:solidFill>
                  <a:srgbClr val="FFFFFF"/>
                </a:solidFill>
                <a:effectLst/>
                <a:latin typeface="Arial" panose="020B0604020202020204" pitchFamily="34" charset="0"/>
              </a:rPr>
            </a:br>
            <a:r>
              <a:rPr lang="nb-NO" sz="1800" b="0" i="0" u="none" strike="noStrike" dirty="0">
                <a:solidFill>
                  <a:srgbClr val="FFFFFF"/>
                </a:solidFill>
                <a:effectLst/>
                <a:latin typeface="Arial" panose="020B0604020202020204" pitchFamily="34" charset="0"/>
              </a:rPr>
              <a:t> (Videregående opplæring for voksne – VOV fra høst 2024)</a:t>
            </a:r>
            <a:r>
              <a:rPr lang="nb-NO" sz="1800" b="0" i="0" dirty="0">
                <a:solidFill>
                  <a:srgbClr val="FFFFFF"/>
                </a:solidFill>
                <a:effectLst/>
                <a:latin typeface="Arial" panose="020B0604020202020204" pitchFamily="34" charset="0"/>
              </a:rPr>
              <a:t>​</a:t>
            </a:r>
            <a:endParaRPr lang="nb-NO" dirty="0"/>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a:xfrm>
            <a:off x="1193800" y="3594627"/>
            <a:ext cx="10171112" cy="1541688"/>
          </a:xfrm>
        </p:spPr>
        <p:txBody>
          <a:bodyPr>
            <a:normAutofit/>
          </a:bodyPr>
          <a:lstStyle/>
          <a:p>
            <a:r>
              <a:rPr lang="nb-NO" dirty="0"/>
              <a:t>Oppikrimdagene 2023</a:t>
            </a:r>
          </a:p>
          <a:p>
            <a:endParaRPr lang="nb-NO" dirty="0"/>
          </a:p>
          <a:p>
            <a:r>
              <a:rPr lang="nb-NO" i="1" dirty="0"/>
              <a:t>En innføring i MFY og samarbeidet med Agder fengsel</a:t>
            </a:r>
          </a:p>
        </p:txBody>
      </p:sp>
      <p:sp>
        <p:nvSpPr>
          <p:cNvPr id="2" name="TekstSylinder 1">
            <a:extLst>
              <a:ext uri="{FF2B5EF4-FFF2-40B4-BE49-F238E27FC236}">
                <a16:creationId xmlns:a16="http://schemas.microsoft.com/office/drawing/2014/main" id="{3B20AB0F-94DB-E808-750A-A6F280E532EE}"/>
              </a:ext>
            </a:extLst>
          </p:cNvPr>
          <p:cNvSpPr txBox="1"/>
          <p:nvPr/>
        </p:nvSpPr>
        <p:spPr>
          <a:xfrm>
            <a:off x="10085033" y="6488668"/>
            <a:ext cx="2778711" cy="369332"/>
          </a:xfrm>
          <a:prstGeom prst="rect">
            <a:avLst/>
          </a:prstGeom>
          <a:noFill/>
        </p:spPr>
        <p:txBody>
          <a:bodyPr wrap="square" rtlCol="0">
            <a:spAutoFit/>
          </a:bodyPr>
          <a:lstStyle/>
          <a:p>
            <a:pPr algn="l"/>
            <a:r>
              <a:rPr lang="nb-NO" dirty="0"/>
              <a:t>Almedina Sistek</a:t>
            </a:r>
          </a:p>
        </p:txBody>
      </p:sp>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511812-4D7A-D35A-A60A-2B2EB4ED43DA}"/>
              </a:ext>
            </a:extLst>
          </p:cNvPr>
          <p:cNvSpPr>
            <a:spLocks noGrp="1"/>
          </p:cNvSpPr>
          <p:nvPr>
            <p:ph type="title"/>
          </p:nvPr>
        </p:nvSpPr>
        <p:spPr>
          <a:xfrm>
            <a:off x="418913" y="188937"/>
            <a:ext cx="10153651" cy="685606"/>
          </a:xfrm>
        </p:spPr>
        <p:txBody>
          <a:bodyPr/>
          <a:lstStyle/>
          <a:p>
            <a:r>
              <a:rPr lang="nb-NO" dirty="0"/>
              <a:t>Prosessbeskrivelse forts.</a:t>
            </a:r>
          </a:p>
        </p:txBody>
      </p:sp>
      <p:sp>
        <p:nvSpPr>
          <p:cNvPr id="5" name="Plassholder for innhold 3">
            <a:extLst>
              <a:ext uri="{FF2B5EF4-FFF2-40B4-BE49-F238E27FC236}">
                <a16:creationId xmlns:a16="http://schemas.microsoft.com/office/drawing/2014/main" id="{EA87A8B3-9BD6-478F-3752-CE3B367CC7DF}"/>
              </a:ext>
            </a:extLst>
          </p:cNvPr>
          <p:cNvSpPr>
            <a:spLocks noGrp="1"/>
          </p:cNvSpPr>
          <p:nvPr>
            <p:ph sz="half" idx="1"/>
          </p:nvPr>
        </p:nvSpPr>
        <p:spPr>
          <a:xfrm>
            <a:off x="341544" y="1102156"/>
            <a:ext cx="10090150" cy="4730473"/>
          </a:xfrm>
        </p:spPr>
        <p:txBody>
          <a:bodyPr/>
          <a:lstStyle/>
          <a:p>
            <a:pPr>
              <a:lnSpc>
                <a:spcPct val="107000"/>
              </a:lnSpc>
            </a:pPr>
            <a:r>
              <a:rPr lang="nb-NO" sz="2000" dirty="0">
                <a:effectLst/>
                <a:ea typeface="Calibri" panose="020F0502020204030204" pitchFamily="34" charset="0"/>
                <a:cs typeface="Times New Roman" panose="02020603050405020304" pitchFamily="18" charset="0"/>
              </a:rPr>
              <a:t>Ved uforutsette hendelser som overføringer, løslatelse før forventet tidspunkt e.l. informerer sosialkonsulent skolen, prosessveileder og progresjonsteamet umiddelbart. </a:t>
            </a:r>
            <a:r>
              <a:rPr lang="nb-NO" sz="2000" dirty="0">
                <a:ea typeface="Calibri" panose="020F0502020204030204" pitchFamily="34" charset="0"/>
                <a:cs typeface="Times New Roman" panose="02020603050405020304" pitchFamily="18" charset="0"/>
              </a:rPr>
              <a:t>D</a:t>
            </a:r>
            <a:r>
              <a:rPr lang="nb-NO" sz="2000" dirty="0">
                <a:effectLst/>
                <a:ea typeface="Calibri" panose="020F0502020204030204" pitchFamily="34" charset="0"/>
                <a:cs typeface="Times New Roman" panose="02020603050405020304" pitchFamily="18" charset="0"/>
              </a:rPr>
              <a:t>et søkes arrangert et progresjonsteam/ansvarsgruppe der deltager befinner seg. </a:t>
            </a:r>
          </a:p>
          <a:p>
            <a:pPr lvl="1">
              <a:lnSpc>
                <a:spcPct val="107000"/>
              </a:lnSpc>
            </a:pPr>
            <a:r>
              <a:rPr lang="nb-NO" sz="1800" i="1" dirty="0">
                <a:effectLst/>
                <a:ea typeface="Calibri" panose="020F0502020204030204" pitchFamily="34" charset="0"/>
                <a:cs typeface="Times New Roman" panose="02020603050405020304" pitchFamily="18" charset="0"/>
              </a:rPr>
              <a:t>Potensiell glippsone: </a:t>
            </a:r>
          </a:p>
          <a:p>
            <a:pPr lvl="2">
              <a:lnSpc>
                <a:spcPct val="107000"/>
              </a:lnSpc>
            </a:pPr>
            <a:r>
              <a:rPr lang="nb-NO" sz="1600" i="1" dirty="0">
                <a:ea typeface="Calibri" panose="020F0502020204030204" pitchFamily="34" charset="0"/>
                <a:cs typeface="Times New Roman" panose="02020603050405020304" pitchFamily="18" charset="0"/>
              </a:rPr>
              <a:t>D</a:t>
            </a:r>
            <a:r>
              <a:rPr lang="nb-NO" sz="1600" i="1" dirty="0">
                <a:effectLst/>
                <a:ea typeface="Calibri" panose="020F0502020204030204" pitchFamily="34" charset="0"/>
                <a:cs typeface="Times New Roman" panose="02020603050405020304" pitchFamily="18" charset="0"/>
              </a:rPr>
              <a:t>ersom deltaker blir overført til annet fylke som ikke er med i forsøket.</a:t>
            </a:r>
          </a:p>
          <a:p>
            <a:pPr lvl="2">
              <a:lnSpc>
                <a:spcPct val="107000"/>
              </a:lnSpc>
            </a:pPr>
            <a:r>
              <a:rPr lang="nb-NO" sz="1600" i="1" dirty="0">
                <a:ea typeface="Calibri" panose="020F0502020204030204" pitchFamily="34" charset="0"/>
                <a:cs typeface="Times New Roman" panose="02020603050405020304" pitchFamily="18" charset="0"/>
              </a:rPr>
              <a:t>Bolig og økonomi – NAV kontakt</a:t>
            </a:r>
          </a:p>
          <a:p>
            <a:pPr lvl="2">
              <a:lnSpc>
                <a:spcPct val="107000"/>
              </a:lnSpc>
            </a:pPr>
            <a:r>
              <a:rPr lang="nb-NO" sz="1600" i="1" dirty="0">
                <a:effectLst/>
                <a:ea typeface="Calibri" panose="020F0502020204030204" pitchFamily="34" charset="0"/>
                <a:cs typeface="Times New Roman" panose="02020603050405020304" pitchFamily="18" charset="0"/>
              </a:rPr>
              <a:t>Ikke avklart arbeidsplass</a:t>
            </a:r>
          </a:p>
          <a:p>
            <a:pPr lvl="2">
              <a:lnSpc>
                <a:spcPct val="107000"/>
              </a:lnSpc>
            </a:pPr>
            <a:r>
              <a:rPr lang="nb-NO" sz="1600" i="1" dirty="0">
                <a:ea typeface="Calibri" panose="020F0502020204030204" pitchFamily="34" charset="0"/>
                <a:cs typeface="Times New Roman" panose="02020603050405020304" pitchFamily="18" charset="0"/>
              </a:rPr>
              <a:t>Kapasitet hos Karriere Agder</a:t>
            </a:r>
            <a:endParaRPr lang="nb-NO" sz="2000" i="1" dirty="0">
              <a:effectLst/>
              <a:ea typeface="Calibri" panose="020F0502020204030204" pitchFamily="34" charset="0"/>
              <a:cs typeface="Times New Roman" panose="02020603050405020304" pitchFamily="18" charset="0"/>
            </a:endParaRPr>
          </a:p>
          <a:p>
            <a:pPr>
              <a:lnSpc>
                <a:spcPct val="107000"/>
              </a:lnSpc>
            </a:pPr>
            <a:r>
              <a:rPr lang="nb-NO" sz="2000" dirty="0">
                <a:effectLst/>
                <a:ea typeface="Calibri" panose="020F0502020204030204" pitchFamily="34" charset="0"/>
                <a:cs typeface="Times New Roman" panose="02020603050405020304" pitchFamily="18" charset="0"/>
              </a:rPr>
              <a:t>Hvis deltaker skal fortsette i MFY etter overføring/løslatelse. </a:t>
            </a:r>
          </a:p>
          <a:p>
            <a:pPr lvl="1">
              <a:lnSpc>
                <a:spcPct val="107000"/>
              </a:lnSpc>
            </a:pPr>
            <a:r>
              <a:rPr lang="nb-NO" sz="2000" dirty="0">
                <a:effectLst/>
                <a:ea typeface="Calibri" panose="020F0502020204030204" pitchFamily="34" charset="0"/>
                <a:cs typeface="Times New Roman" panose="02020603050405020304" pitchFamily="18" charset="0"/>
              </a:rPr>
              <a:t>Karriere Agder har ansvar for oppfølging av deltakerens opplæringsløp etter løslatelse, herunder skaffe arbeidsplass. </a:t>
            </a:r>
            <a:endParaRPr lang="nb-NO" sz="2000" i="1" dirty="0">
              <a:ea typeface="Calibri" panose="020F0502020204030204" pitchFamily="34" charset="0"/>
              <a:cs typeface="Times New Roman" panose="02020603050405020304" pitchFamily="18" charset="0"/>
            </a:endParaRPr>
          </a:p>
          <a:p>
            <a:pPr lvl="1">
              <a:lnSpc>
                <a:spcPct val="107000"/>
              </a:lnSpc>
            </a:pPr>
            <a:r>
              <a:rPr lang="nb-NO" sz="2000" dirty="0">
                <a:effectLst/>
                <a:ea typeface="Calibri" panose="020F0502020204030204" pitchFamily="34" charset="0"/>
                <a:cs typeface="Times New Roman" panose="02020603050405020304" pitchFamily="18" charset="0"/>
              </a:rPr>
              <a:t>En forutsetning for å fortsette i MFY ved løslatelse er at eventuell rusbehandling e.l. er gjennomført i forkant, før praksis kan etableres.</a:t>
            </a:r>
          </a:p>
          <a:p>
            <a:pPr marL="0" indent="0">
              <a:buNone/>
            </a:pPr>
            <a:endParaRPr lang="nb-NO" dirty="0"/>
          </a:p>
        </p:txBody>
      </p:sp>
    </p:spTree>
    <p:extLst>
      <p:ext uri="{BB962C8B-B14F-4D97-AF65-F5344CB8AC3E}">
        <p14:creationId xmlns:p14="http://schemas.microsoft.com/office/powerpoint/2010/main" val="4396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02957E-2E03-CBA9-B310-A19BD77E3C62}"/>
              </a:ext>
            </a:extLst>
          </p:cNvPr>
          <p:cNvSpPr>
            <a:spLocks noGrp="1"/>
          </p:cNvSpPr>
          <p:nvPr>
            <p:ph type="title"/>
          </p:nvPr>
        </p:nvSpPr>
        <p:spPr>
          <a:xfrm>
            <a:off x="426129" y="258956"/>
            <a:ext cx="10153651" cy="685606"/>
          </a:xfrm>
        </p:spPr>
        <p:txBody>
          <a:bodyPr/>
          <a:lstStyle/>
          <a:p>
            <a:r>
              <a:rPr lang="nb-NO" dirty="0"/>
              <a:t>Prosessbeskrivelse forts.</a:t>
            </a:r>
          </a:p>
        </p:txBody>
      </p:sp>
      <p:sp>
        <p:nvSpPr>
          <p:cNvPr id="3" name="Plassholder for innhold 2">
            <a:extLst>
              <a:ext uri="{FF2B5EF4-FFF2-40B4-BE49-F238E27FC236}">
                <a16:creationId xmlns:a16="http://schemas.microsoft.com/office/drawing/2014/main" id="{7FE674C7-4A5C-D5CF-528A-F43FFB17A487}"/>
              </a:ext>
            </a:extLst>
          </p:cNvPr>
          <p:cNvSpPr>
            <a:spLocks noGrp="1"/>
          </p:cNvSpPr>
          <p:nvPr>
            <p:ph sz="half" idx="1"/>
          </p:nvPr>
        </p:nvSpPr>
        <p:spPr>
          <a:xfrm>
            <a:off x="426129" y="1158629"/>
            <a:ext cx="10679836" cy="4932363"/>
          </a:xfrm>
        </p:spPr>
        <p:txBody>
          <a:bodyPr/>
          <a:lstStyle/>
          <a:p>
            <a:pPr>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Hvis deltaker avslutter opplæringsløpet før alle modulene er gjennomført og godkjent, tar rådgiver i fengselsavdelingen kontakt med prosessveileder ved Karriere Agder, for å få utskrift av kompetansebevis på fullførte moduler. </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000" dirty="0">
                <a:effectLst/>
                <a:latin typeface="Arial" panose="020B0604020202020204" pitchFamily="34" charset="0"/>
                <a:ea typeface="Calibri" panose="020F0502020204030204" pitchFamily="34" charset="0"/>
                <a:cs typeface="Times New Roman" panose="02020603050405020304" pitchFamily="18" charset="0"/>
              </a:rPr>
              <a:t>Når deltakeren er ferdig med alle modulene, gjør faglærer og opplæringskontoret en samlet vurdering. Hvis vurderingen viser at vedkommende er klar, tas det kontakt med prosessveileder som melder deltaker opp til fagprøven. Karriere Agder skriver ut kompetansebevis.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2000" i="1" dirty="0">
                <a:effectLst/>
                <a:latin typeface="Arial" panose="020B0604020202020204" pitchFamily="34" charset="0"/>
                <a:ea typeface="Calibri" panose="020F0502020204030204" pitchFamily="34" charset="0"/>
                <a:cs typeface="Times New Roman" panose="02020603050405020304" pitchFamily="18" charset="0"/>
              </a:rPr>
              <a:t>NB: Byggfag har krav om gjennomføring av kunnskapsprøve i samarbeid med opplæringskontor når alle modulene er godkjent. Kunnskapsprøven må være bestått før oppmelding til fagprøve.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81686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7836" y="-39383"/>
            <a:ext cx="10153651" cy="685606"/>
          </a:xfrm>
        </p:spPr>
        <p:txBody>
          <a:bodyPr/>
          <a:lstStyle/>
          <a:p>
            <a:r>
              <a:rPr lang="nb-NO" b="1" dirty="0"/>
              <a:t>Fagbrev i MFY Agder Fengsel</a:t>
            </a:r>
          </a:p>
        </p:txBody>
      </p:sp>
      <p:sp>
        <p:nvSpPr>
          <p:cNvPr id="3" name="Plassholder for innhold 2"/>
          <p:cNvSpPr>
            <a:spLocks noGrp="1"/>
          </p:cNvSpPr>
          <p:nvPr>
            <p:ph idx="1"/>
          </p:nvPr>
        </p:nvSpPr>
        <p:spPr>
          <a:xfrm>
            <a:off x="484617" y="969496"/>
            <a:ext cx="5322294" cy="5015668"/>
          </a:xfrm>
        </p:spPr>
        <p:txBody>
          <a:bodyPr/>
          <a:lstStyle/>
          <a:p>
            <a:pPr>
              <a:lnSpc>
                <a:spcPct val="150000"/>
              </a:lnSpc>
            </a:pPr>
            <a:r>
              <a:rPr lang="nb-NO" dirty="0">
                <a:latin typeface="+mj-lt"/>
              </a:rPr>
              <a:t>Kokk og institusjonskokk : 8</a:t>
            </a:r>
          </a:p>
          <a:p>
            <a:pPr>
              <a:lnSpc>
                <a:spcPct val="150000"/>
              </a:lnSpc>
            </a:pPr>
            <a:r>
              <a:rPr lang="nb-NO" dirty="0">
                <a:latin typeface="+mj-lt"/>
              </a:rPr>
              <a:t>Trevare- og bygginnredningsfag: 1</a:t>
            </a:r>
          </a:p>
          <a:p>
            <a:pPr>
              <a:lnSpc>
                <a:spcPct val="150000"/>
              </a:lnSpc>
            </a:pPr>
            <a:r>
              <a:rPr lang="nb-NO" dirty="0">
                <a:latin typeface="+mj-lt"/>
              </a:rPr>
              <a:t>Renholdsoperatør: 2</a:t>
            </a:r>
          </a:p>
          <a:p>
            <a:pPr>
              <a:lnSpc>
                <a:spcPct val="150000"/>
              </a:lnSpc>
            </a:pPr>
            <a:r>
              <a:rPr lang="nb-NO" dirty="0">
                <a:latin typeface="+mj-lt"/>
              </a:rPr>
              <a:t>Salgsfaget: 1 </a:t>
            </a:r>
          </a:p>
          <a:p>
            <a:pPr marL="0" indent="0">
              <a:lnSpc>
                <a:spcPct val="150000"/>
              </a:lnSpc>
              <a:buNone/>
            </a:pPr>
            <a:r>
              <a:rPr lang="nb-NO" i="1" dirty="0">
                <a:latin typeface="+mj-lt"/>
              </a:rPr>
              <a:t>Under planlegging:</a:t>
            </a:r>
          </a:p>
          <a:p>
            <a:pPr>
              <a:lnSpc>
                <a:spcPct val="150000"/>
              </a:lnSpc>
            </a:pPr>
            <a:r>
              <a:rPr lang="nb-NO" dirty="0">
                <a:latin typeface="+mj-lt"/>
              </a:rPr>
              <a:t>Betongarbeiderfaget</a:t>
            </a:r>
          </a:p>
          <a:p>
            <a:pPr>
              <a:lnSpc>
                <a:spcPct val="150000"/>
              </a:lnSpc>
            </a:pPr>
            <a:r>
              <a:rPr lang="nb-NO" dirty="0">
                <a:latin typeface="+mj-lt"/>
              </a:rPr>
              <a:t>Rørleggerfaget</a:t>
            </a:r>
          </a:p>
          <a:p>
            <a:pPr marL="0" indent="0">
              <a:lnSpc>
                <a:spcPct val="150000"/>
              </a:lnSpc>
              <a:buNone/>
            </a:pPr>
            <a:endParaRPr lang="nb-NO" dirty="0"/>
          </a:p>
          <a:p>
            <a:endParaRPr lang="nb-NO" dirty="0"/>
          </a:p>
        </p:txBody>
      </p:sp>
      <p:sp>
        <p:nvSpPr>
          <p:cNvPr id="6" name="TekstSylinder 5"/>
          <p:cNvSpPr txBox="1"/>
          <p:nvPr/>
        </p:nvSpPr>
        <p:spPr>
          <a:xfrm>
            <a:off x="5885213" y="3319830"/>
            <a:ext cx="3676538" cy="1455014"/>
          </a:xfrm>
          <a:prstGeom prst="rect">
            <a:avLst/>
          </a:prstGeom>
          <a:solidFill>
            <a:schemeClr val="accent4">
              <a:lumMod val="20000"/>
              <a:lumOff val="80000"/>
            </a:schemeClr>
          </a:solidFill>
        </p:spPr>
        <p:txBody>
          <a:bodyPr wrap="square" rtlCol="0">
            <a:spAutoFit/>
          </a:bodyPr>
          <a:lstStyle/>
          <a:p>
            <a:pPr marL="342900" indent="-342900">
              <a:lnSpc>
                <a:spcPct val="200000"/>
              </a:lnSpc>
              <a:buFont typeface="Arial" panose="020B0604020202020204" pitchFamily="34" charset="0"/>
              <a:buChar char="•"/>
            </a:pPr>
            <a:r>
              <a:rPr lang="nb-NO" sz="2400" dirty="0">
                <a:latin typeface="+mj-lt"/>
              </a:rPr>
              <a:t>Aktive: 12</a:t>
            </a:r>
          </a:p>
          <a:p>
            <a:pPr marL="342900" indent="-342900">
              <a:lnSpc>
                <a:spcPct val="200000"/>
              </a:lnSpc>
              <a:buFont typeface="Arial" panose="020B0604020202020204" pitchFamily="34" charset="0"/>
              <a:buChar char="•"/>
            </a:pPr>
            <a:r>
              <a:rPr lang="nb-NO" sz="2400" dirty="0">
                <a:latin typeface="+mj-lt"/>
              </a:rPr>
              <a:t>Bestått fagprøve: 4</a:t>
            </a:r>
            <a:endParaRPr lang="nb-NO" sz="2400" i="1" dirty="0">
              <a:latin typeface="+mj-lt"/>
            </a:endParaRPr>
          </a:p>
        </p:txBody>
      </p:sp>
      <p:pic>
        <p:nvPicPr>
          <p:cNvPr id="5" name="Bilde 4">
            <a:extLst>
              <a:ext uri="{FF2B5EF4-FFF2-40B4-BE49-F238E27FC236}">
                <a16:creationId xmlns:a16="http://schemas.microsoft.com/office/drawing/2014/main" id="{ED0485B6-1673-5CCD-B600-C11D2C04C032}"/>
              </a:ext>
            </a:extLst>
          </p:cNvPr>
          <p:cNvPicPr>
            <a:picLocks noChangeAspect="1"/>
          </p:cNvPicPr>
          <p:nvPr/>
        </p:nvPicPr>
        <p:blipFill>
          <a:blip r:embed="rId2">
            <a:biLevel thresh="50000"/>
          </a:blip>
          <a:stretch>
            <a:fillRect/>
          </a:stretch>
        </p:blipFill>
        <p:spPr>
          <a:xfrm>
            <a:off x="9317354" y="1636037"/>
            <a:ext cx="994355" cy="901912"/>
          </a:xfrm>
          <a:prstGeom prst="rect">
            <a:avLst/>
          </a:prstGeom>
        </p:spPr>
      </p:pic>
      <p:pic>
        <p:nvPicPr>
          <p:cNvPr id="8" name="Bilde 7">
            <a:extLst>
              <a:ext uri="{FF2B5EF4-FFF2-40B4-BE49-F238E27FC236}">
                <a16:creationId xmlns:a16="http://schemas.microsoft.com/office/drawing/2014/main" id="{6A7E11A3-5246-4CED-3A68-460FBC97EBFE}"/>
              </a:ext>
            </a:extLst>
          </p:cNvPr>
          <p:cNvPicPr>
            <a:picLocks noChangeAspect="1"/>
          </p:cNvPicPr>
          <p:nvPr/>
        </p:nvPicPr>
        <p:blipFill>
          <a:blip r:embed="rId3"/>
          <a:stretch>
            <a:fillRect/>
          </a:stretch>
        </p:blipFill>
        <p:spPr>
          <a:xfrm>
            <a:off x="11026099" y="0"/>
            <a:ext cx="1165901" cy="1083924"/>
          </a:xfrm>
          <a:prstGeom prst="rect">
            <a:avLst/>
          </a:prstGeom>
        </p:spPr>
      </p:pic>
      <p:pic>
        <p:nvPicPr>
          <p:cNvPr id="10" name="Bilde 9">
            <a:extLst>
              <a:ext uri="{FF2B5EF4-FFF2-40B4-BE49-F238E27FC236}">
                <a16:creationId xmlns:a16="http://schemas.microsoft.com/office/drawing/2014/main" id="{B03D19ED-BE2D-5254-8D96-7AA5B11AFE75}"/>
              </a:ext>
            </a:extLst>
          </p:cNvPr>
          <p:cNvPicPr>
            <a:picLocks noChangeAspect="1"/>
          </p:cNvPicPr>
          <p:nvPr/>
        </p:nvPicPr>
        <p:blipFill>
          <a:blip r:embed="rId4">
            <a:biLevel thresh="50000"/>
          </a:blip>
          <a:stretch>
            <a:fillRect/>
          </a:stretch>
        </p:blipFill>
        <p:spPr>
          <a:xfrm>
            <a:off x="10852844" y="1067758"/>
            <a:ext cx="844555" cy="847203"/>
          </a:xfrm>
          <a:prstGeom prst="rect">
            <a:avLst/>
          </a:prstGeom>
        </p:spPr>
      </p:pic>
      <p:pic>
        <p:nvPicPr>
          <p:cNvPr id="12" name="Bilde 11">
            <a:extLst>
              <a:ext uri="{FF2B5EF4-FFF2-40B4-BE49-F238E27FC236}">
                <a16:creationId xmlns:a16="http://schemas.microsoft.com/office/drawing/2014/main" id="{798D6047-382D-B655-FAFF-ED4BDC957671}"/>
              </a:ext>
            </a:extLst>
          </p:cNvPr>
          <p:cNvPicPr>
            <a:picLocks noChangeAspect="1"/>
          </p:cNvPicPr>
          <p:nvPr/>
        </p:nvPicPr>
        <p:blipFill>
          <a:blip r:embed="rId5"/>
          <a:stretch>
            <a:fillRect/>
          </a:stretch>
        </p:blipFill>
        <p:spPr>
          <a:xfrm>
            <a:off x="9776588" y="415297"/>
            <a:ext cx="988085" cy="941768"/>
          </a:xfrm>
          <a:prstGeom prst="rect">
            <a:avLst/>
          </a:prstGeom>
        </p:spPr>
      </p:pic>
      <p:pic>
        <p:nvPicPr>
          <p:cNvPr id="14" name="Bilde 13">
            <a:extLst>
              <a:ext uri="{FF2B5EF4-FFF2-40B4-BE49-F238E27FC236}">
                <a16:creationId xmlns:a16="http://schemas.microsoft.com/office/drawing/2014/main" id="{FC67FAAA-F4DF-8375-7A2E-0101DEAA1723}"/>
              </a:ext>
            </a:extLst>
          </p:cNvPr>
          <p:cNvPicPr>
            <a:picLocks noChangeAspect="1"/>
          </p:cNvPicPr>
          <p:nvPr/>
        </p:nvPicPr>
        <p:blipFill>
          <a:blip r:embed="rId6"/>
          <a:stretch>
            <a:fillRect/>
          </a:stretch>
        </p:blipFill>
        <p:spPr>
          <a:xfrm>
            <a:off x="11188075" y="2096559"/>
            <a:ext cx="994355" cy="969496"/>
          </a:xfrm>
          <a:prstGeom prst="rect">
            <a:avLst/>
          </a:prstGeom>
        </p:spPr>
      </p:pic>
      <p:pic>
        <p:nvPicPr>
          <p:cNvPr id="16" name="Bilde 15" descr="Et bilde som inneholder silhuetter&#10;&#10;Automatisk generert beskrivelse">
            <a:extLst>
              <a:ext uri="{FF2B5EF4-FFF2-40B4-BE49-F238E27FC236}">
                <a16:creationId xmlns:a16="http://schemas.microsoft.com/office/drawing/2014/main" id="{8C53D1DC-CD4E-D1CF-4E37-C973D0FBFF73}"/>
              </a:ext>
            </a:extLst>
          </p:cNvPr>
          <p:cNvPicPr>
            <a:picLocks noChangeAspect="1"/>
          </p:cNvPicPr>
          <p:nvPr/>
        </p:nvPicPr>
        <p:blipFill>
          <a:blip r:embed="rId7"/>
          <a:stretch>
            <a:fillRect/>
          </a:stretch>
        </p:blipFill>
        <p:spPr>
          <a:xfrm>
            <a:off x="8277401" y="78209"/>
            <a:ext cx="1376753" cy="1330503"/>
          </a:xfrm>
          <a:prstGeom prst="rect">
            <a:avLst/>
          </a:prstGeom>
        </p:spPr>
      </p:pic>
      <p:pic>
        <p:nvPicPr>
          <p:cNvPr id="18" name="Bilde 17">
            <a:extLst>
              <a:ext uri="{FF2B5EF4-FFF2-40B4-BE49-F238E27FC236}">
                <a16:creationId xmlns:a16="http://schemas.microsoft.com/office/drawing/2014/main" id="{829F227A-2C3A-8FB6-E9B0-E91FE562C36B}"/>
              </a:ext>
            </a:extLst>
          </p:cNvPr>
          <p:cNvPicPr>
            <a:picLocks noChangeAspect="1"/>
          </p:cNvPicPr>
          <p:nvPr/>
        </p:nvPicPr>
        <p:blipFill>
          <a:blip r:embed="rId8">
            <a:biLevel thresh="75000"/>
          </a:blip>
          <a:stretch>
            <a:fillRect/>
          </a:stretch>
        </p:blipFill>
        <p:spPr>
          <a:xfrm>
            <a:off x="10332528" y="3158438"/>
            <a:ext cx="864291" cy="774486"/>
          </a:xfrm>
          <a:prstGeom prst="rect">
            <a:avLst/>
          </a:prstGeom>
        </p:spPr>
      </p:pic>
      <p:pic>
        <p:nvPicPr>
          <p:cNvPr id="22" name="Bilde 21" descr="Et bilde som inneholder hårpynt, hjelm&#10;&#10;Automatisk generert beskrivelse">
            <a:extLst>
              <a:ext uri="{FF2B5EF4-FFF2-40B4-BE49-F238E27FC236}">
                <a16:creationId xmlns:a16="http://schemas.microsoft.com/office/drawing/2014/main" id="{806D816A-EA2F-E6AC-C1D6-575F705D3E23}"/>
              </a:ext>
            </a:extLst>
          </p:cNvPr>
          <p:cNvPicPr>
            <a:picLocks noChangeAspect="1"/>
          </p:cNvPicPr>
          <p:nvPr/>
        </p:nvPicPr>
        <p:blipFill>
          <a:blip r:embed="rId9">
            <a:biLevel thresh="75000"/>
          </a:blip>
          <a:stretch>
            <a:fillRect/>
          </a:stretch>
        </p:blipFill>
        <p:spPr>
          <a:xfrm>
            <a:off x="10332528" y="2154919"/>
            <a:ext cx="768983" cy="786809"/>
          </a:xfrm>
          <a:prstGeom prst="rect">
            <a:avLst/>
          </a:prstGeom>
        </p:spPr>
      </p:pic>
      <p:pic>
        <p:nvPicPr>
          <p:cNvPr id="26" name="Bilde 25">
            <a:extLst>
              <a:ext uri="{FF2B5EF4-FFF2-40B4-BE49-F238E27FC236}">
                <a16:creationId xmlns:a16="http://schemas.microsoft.com/office/drawing/2014/main" id="{FF8FE240-6345-E586-5D81-C6663573D06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r="41688"/>
          <a:stretch/>
        </p:blipFill>
        <p:spPr>
          <a:xfrm>
            <a:off x="11275121" y="3429000"/>
            <a:ext cx="994355" cy="1148316"/>
          </a:xfrm>
          <a:prstGeom prst="rect">
            <a:avLst/>
          </a:prstGeom>
        </p:spPr>
      </p:pic>
    </p:spTree>
    <p:extLst>
      <p:ext uri="{BB962C8B-B14F-4D97-AF65-F5344CB8AC3E}">
        <p14:creationId xmlns:p14="http://schemas.microsoft.com/office/powerpoint/2010/main" val="299549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a:xfrm>
            <a:off x="1200149" y="2407519"/>
            <a:ext cx="10164763" cy="1021481"/>
          </a:xfrm>
        </p:spPr>
        <p:txBody>
          <a:bodyPr anchor="b">
            <a:normAutofit/>
          </a:bodyPr>
          <a:lstStyle/>
          <a:p>
            <a:r>
              <a:rPr lang="nb-NO" dirty="0"/>
              <a:t>Takk for oppmerksomheten!</a:t>
            </a:r>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92514-29A3-4ED2-B5B7-94208D8B7255}"/>
              </a:ext>
            </a:extLst>
          </p:cNvPr>
          <p:cNvSpPr>
            <a:spLocks noGrp="1"/>
          </p:cNvSpPr>
          <p:nvPr>
            <p:ph type="title"/>
          </p:nvPr>
        </p:nvSpPr>
        <p:spPr>
          <a:xfrm>
            <a:off x="329938" y="295469"/>
            <a:ext cx="11023861" cy="685606"/>
          </a:xfrm>
        </p:spPr>
        <p:txBody>
          <a:bodyPr/>
          <a:lstStyle/>
          <a:p>
            <a:r>
              <a:rPr lang="nb-NO" dirty="0">
                <a:cs typeface="Arial"/>
              </a:rPr>
              <a:t>Hva er Modulstrukturert</a:t>
            </a:r>
            <a:r>
              <a:rPr lang="en-US" dirty="0">
                <a:cs typeface="Arial"/>
              </a:rPr>
              <a:t> fag- </a:t>
            </a:r>
            <a:r>
              <a:rPr lang="nb-NO" dirty="0">
                <a:cs typeface="Arial"/>
              </a:rPr>
              <a:t>og yrkesopplæring?</a:t>
            </a:r>
            <a:endParaRPr lang="nb-NO" dirty="0"/>
          </a:p>
        </p:txBody>
      </p:sp>
      <p:sp>
        <p:nvSpPr>
          <p:cNvPr id="4" name="Subtitle 3">
            <a:extLst>
              <a:ext uri="{FF2B5EF4-FFF2-40B4-BE49-F238E27FC236}">
                <a16:creationId xmlns:a16="http://schemas.microsoft.com/office/drawing/2014/main" id="{64E58672-1720-44D1-BD73-23E7AB13B589}"/>
              </a:ext>
            </a:extLst>
          </p:cNvPr>
          <p:cNvSpPr>
            <a:spLocks noGrp="1"/>
          </p:cNvSpPr>
          <p:nvPr>
            <p:ph idx="1"/>
          </p:nvPr>
        </p:nvSpPr>
        <p:spPr>
          <a:xfrm>
            <a:off x="329937" y="638272"/>
            <a:ext cx="11023861" cy="5309767"/>
          </a:xfrm>
        </p:spPr>
        <p:txBody>
          <a:bodyPr vert="horz" lIns="0" tIns="0" rIns="0" bIns="0" rtlCol="0" anchor="t">
            <a:noAutofit/>
          </a:bodyPr>
          <a:lstStyle/>
          <a:p>
            <a:pPr marL="342900" indent="-342900">
              <a:buFont typeface="Arial" panose="020B0604020202020204" pitchFamily="34" charset="0"/>
              <a:buChar char="•"/>
            </a:pPr>
            <a:endParaRPr lang="nb-NO" dirty="0">
              <a:solidFill>
                <a:schemeClr val="tx1"/>
              </a:solidFill>
              <a:ea typeface="+mn-lt"/>
              <a:cs typeface="+mn-lt"/>
            </a:endParaRPr>
          </a:p>
          <a:p>
            <a:pPr algn="l" rtl="0" fontAlgn="base">
              <a:buFont typeface="Arial" panose="020B0604020202020204" pitchFamily="34" charset="0"/>
              <a:buChar char="•"/>
            </a:pPr>
            <a:r>
              <a:rPr lang="nb-NO" b="1" i="0" u="none" strike="noStrike" dirty="0">
                <a:solidFill>
                  <a:srgbClr val="000000"/>
                </a:solidFill>
                <a:effectLst/>
                <a:latin typeface="Arial" panose="020B0604020202020204" pitchFamily="34" charset="0"/>
              </a:rPr>
              <a:t>Fleksibelt og individuelt tilpasset opplæringsløp</a:t>
            </a:r>
            <a:r>
              <a:rPr lang="nb-NO" b="0" i="0" u="none" strike="noStrike" dirty="0">
                <a:solidFill>
                  <a:srgbClr val="000000"/>
                </a:solidFill>
                <a:effectLst/>
                <a:latin typeface="Arial" panose="020B0604020202020204" pitchFamily="34" charset="0"/>
              </a:rPr>
              <a:t>:</a:t>
            </a:r>
            <a:r>
              <a:rPr lang="nb-NO" b="0" i="0" dirty="0">
                <a:solidFill>
                  <a:srgbClr val="000000"/>
                </a:solidFill>
                <a:effectLst/>
                <a:latin typeface="Arial" panose="020B0604020202020204" pitchFamily="34" charset="0"/>
              </a:rPr>
              <a:t>​</a:t>
            </a:r>
            <a:endParaRPr lang="nb-NO" dirty="0">
              <a:solidFill>
                <a:srgbClr val="000000"/>
              </a:solidFill>
              <a:latin typeface="Arial" panose="020B0604020202020204" pitchFamily="34" charset="0"/>
            </a:endParaRPr>
          </a:p>
          <a:p>
            <a:pPr lvl="1" fontAlgn="base"/>
            <a:r>
              <a:rPr lang="nb-NO" b="0" i="0" u="none" strike="noStrike" dirty="0">
                <a:solidFill>
                  <a:srgbClr val="000000"/>
                </a:solidFill>
                <a:effectLst/>
                <a:latin typeface="Arial" panose="020B0604020202020204" pitchFamily="34" charset="0"/>
              </a:rPr>
              <a:t>Modulene kan tas i ulikt tempo/rekkefølge</a:t>
            </a:r>
            <a:r>
              <a:rPr lang="nb-NO" b="0" i="0" dirty="0">
                <a:solidFill>
                  <a:srgbClr val="000000"/>
                </a:solidFill>
                <a:effectLst/>
                <a:latin typeface="Arial" panose="020B0604020202020204" pitchFamily="34" charset="0"/>
              </a:rPr>
              <a:t>​</a:t>
            </a:r>
            <a:endParaRPr lang="nb-NO" dirty="0">
              <a:solidFill>
                <a:srgbClr val="000000"/>
              </a:solidFill>
              <a:latin typeface="Arial" panose="020B0604020202020204" pitchFamily="34" charset="0"/>
            </a:endParaRPr>
          </a:p>
          <a:p>
            <a:pPr lvl="1" fontAlgn="base"/>
            <a:r>
              <a:rPr lang="nb-NO" b="0" i="0" u="none" strike="noStrike" dirty="0">
                <a:solidFill>
                  <a:srgbClr val="000000"/>
                </a:solidFill>
                <a:effectLst/>
                <a:latin typeface="Arial" panose="020B0604020202020204" pitchFamily="34" charset="0"/>
              </a:rPr>
              <a:t>Det tas hensyn til språkvansker, læringsvansker eller sosiale utfordringer</a:t>
            </a:r>
            <a:r>
              <a:rPr lang="nb-NO" b="0" i="0" dirty="0">
                <a:solidFill>
                  <a:srgbClr val="000000"/>
                </a:solidFill>
                <a:effectLst/>
                <a:latin typeface="Arial" panose="020B0604020202020204" pitchFamily="34" charset="0"/>
              </a:rPr>
              <a:t>​</a:t>
            </a:r>
          </a:p>
          <a:p>
            <a:pPr lvl="1" fontAlgn="base"/>
            <a:r>
              <a:rPr lang="nb-NO" dirty="0">
                <a:solidFill>
                  <a:srgbClr val="000000"/>
                </a:solidFill>
                <a:latin typeface="Arial" panose="020B0604020202020204" pitchFamily="34" charset="0"/>
              </a:rPr>
              <a:t>Realkompetansevurdering ved oppstart – fokus på restopplæring</a:t>
            </a:r>
          </a:p>
          <a:p>
            <a:pPr lvl="1" fontAlgn="base"/>
            <a:r>
              <a:rPr lang="nb-NO" dirty="0">
                <a:solidFill>
                  <a:srgbClr val="000000"/>
                </a:solidFill>
                <a:latin typeface="Arial" panose="020B0604020202020204" pitchFamily="34" charset="0"/>
              </a:rPr>
              <a:t>Kontinuerlig inntak og oppstart</a:t>
            </a:r>
          </a:p>
          <a:p>
            <a:pPr marL="457200" lvl="1" indent="0" fontAlgn="base">
              <a:buNone/>
            </a:pPr>
            <a:endParaRPr lang="nb-NO"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b-NO" b="1" i="0" u="none" strike="noStrike" dirty="0">
                <a:solidFill>
                  <a:srgbClr val="000000"/>
                </a:solidFill>
                <a:effectLst/>
                <a:latin typeface="Arial" panose="020B0604020202020204" pitchFamily="34" charset="0"/>
              </a:rPr>
              <a:t>Programfag og fellesfag kombineres i egne læreplaner</a:t>
            </a:r>
            <a:r>
              <a:rPr lang="nb-NO" b="0" i="0" dirty="0">
                <a:solidFill>
                  <a:srgbClr val="000000"/>
                </a:solidFill>
                <a:effectLst/>
                <a:latin typeface="Arial" panose="020B0604020202020204" pitchFamily="34" charset="0"/>
              </a:rPr>
              <a:t>​</a:t>
            </a:r>
          </a:p>
          <a:p>
            <a:pPr lvl="1" fontAlgn="base"/>
            <a:r>
              <a:rPr lang="nb-NO" b="0" i="0" u="none" strike="noStrike" dirty="0">
                <a:solidFill>
                  <a:srgbClr val="000000"/>
                </a:solidFill>
                <a:effectLst/>
                <a:latin typeface="Arial" panose="020B0604020202020204" pitchFamily="34" charset="0"/>
              </a:rPr>
              <a:t>Hyppig gjennomgang av læreplanmål styrker motivasjonen</a:t>
            </a:r>
            <a:r>
              <a:rPr lang="nb-NO" b="0" i="0" dirty="0">
                <a:solidFill>
                  <a:srgbClr val="000000"/>
                </a:solidFill>
                <a:effectLst/>
                <a:latin typeface="Arial" panose="020B0604020202020204" pitchFamily="34" charset="0"/>
              </a:rPr>
              <a:t>​</a:t>
            </a:r>
          </a:p>
          <a:p>
            <a:pPr lvl="1" fontAlgn="base"/>
            <a:r>
              <a:rPr lang="nb-NO" b="0" i="0" u="none" strike="noStrike" dirty="0">
                <a:solidFill>
                  <a:srgbClr val="000000"/>
                </a:solidFill>
                <a:effectLst/>
                <a:latin typeface="Arial" panose="020B0604020202020204" pitchFamily="34" charset="0"/>
              </a:rPr>
              <a:t>Ingen karakterpress (bestått/ikke bestått)</a:t>
            </a:r>
            <a:r>
              <a:rPr lang="nb-NO" b="0" i="0" dirty="0">
                <a:solidFill>
                  <a:srgbClr val="000000"/>
                </a:solidFill>
                <a:effectLst/>
                <a:latin typeface="Arial" panose="020B0604020202020204" pitchFamily="34" charset="0"/>
              </a:rPr>
              <a:t>​</a:t>
            </a:r>
          </a:p>
          <a:p>
            <a:pPr lvl="1" fontAlgn="base"/>
            <a:r>
              <a:rPr lang="nb-NO" b="0" i="0" u="none" strike="noStrike" dirty="0">
                <a:solidFill>
                  <a:srgbClr val="000000"/>
                </a:solidFill>
                <a:effectLst/>
                <a:latin typeface="Arial" panose="020B0604020202020204" pitchFamily="34" charset="0"/>
              </a:rPr>
              <a:t>Deltaker skal i større grad vise refleksjon og forståelse for yrket sitt</a:t>
            </a:r>
            <a:r>
              <a:rPr lang="nb-NO" b="0" i="0" dirty="0">
                <a:solidFill>
                  <a:srgbClr val="000000"/>
                </a:solidFill>
                <a:effectLst/>
                <a:latin typeface="Arial" panose="020B0604020202020204" pitchFamily="34" charset="0"/>
              </a:rPr>
              <a:t>​</a:t>
            </a:r>
          </a:p>
          <a:p>
            <a:pPr lvl="1" fontAlgn="base"/>
            <a:r>
              <a:rPr lang="nb-NO" b="0" i="0" u="none" strike="noStrike" dirty="0">
                <a:solidFill>
                  <a:srgbClr val="000000"/>
                </a:solidFill>
                <a:effectLst/>
                <a:latin typeface="Arial" panose="020B0604020202020204" pitchFamily="34" charset="0"/>
              </a:rPr>
              <a:t>Fellesfagmål relateres direkte til faget</a:t>
            </a:r>
            <a:endParaRPr lang="nb-NO" b="0" i="0" dirty="0">
              <a:solidFill>
                <a:srgbClr val="000000"/>
              </a:solidFill>
              <a:effectLst/>
              <a:latin typeface="Arial" panose="020B0604020202020204" pitchFamily="34" charset="0"/>
            </a:endParaRPr>
          </a:p>
          <a:p>
            <a:endParaRPr lang="nb-NO" dirty="0">
              <a:cs typeface="Arial"/>
            </a:endParaRPr>
          </a:p>
          <a:p>
            <a:pPr marL="0" indent="0">
              <a:buNone/>
            </a:pPr>
            <a:endParaRPr lang="nb-NO" dirty="0">
              <a:cs typeface="Arial"/>
            </a:endParaRPr>
          </a:p>
          <a:p>
            <a:pPr marL="342900" indent="-342900">
              <a:buFont typeface="Arial" panose="020B0604020202020204" pitchFamily="34" charset="0"/>
              <a:buChar char="•"/>
            </a:pPr>
            <a:endParaRPr lang="nb-NO" dirty="0">
              <a:solidFill>
                <a:schemeClr val="tx1"/>
              </a:solidFill>
              <a:cs typeface="Arial"/>
            </a:endParaRPr>
          </a:p>
          <a:p>
            <a:pPr marL="342900" indent="-342900">
              <a:buFont typeface="Arial" panose="020B0604020202020204" pitchFamily="34" charset="0"/>
              <a:buChar char="•"/>
            </a:pPr>
            <a:endParaRPr lang="nb-NO" dirty="0">
              <a:solidFill>
                <a:schemeClr val="tx1"/>
              </a:solidFill>
              <a:cs typeface="Arial"/>
            </a:endParaRPr>
          </a:p>
          <a:p>
            <a:pPr marL="342900" indent="-342900">
              <a:buFont typeface="Arial" panose="020B0604020202020204" pitchFamily="34" charset="0"/>
              <a:buChar char="•"/>
            </a:pPr>
            <a:endParaRPr lang="en-US" dirty="0">
              <a:solidFill>
                <a:schemeClr val="tx1"/>
              </a:solidFill>
              <a:cs typeface="Arial"/>
            </a:endParaRPr>
          </a:p>
        </p:txBody>
      </p:sp>
      <p:pic>
        <p:nvPicPr>
          <p:cNvPr id="5" name="Bilde 4">
            <a:extLst>
              <a:ext uri="{FF2B5EF4-FFF2-40B4-BE49-F238E27FC236}">
                <a16:creationId xmlns:a16="http://schemas.microsoft.com/office/drawing/2014/main" id="{349A7242-27E3-0A57-DBCE-0E8878833014}"/>
              </a:ext>
            </a:extLst>
          </p:cNvPr>
          <p:cNvPicPr>
            <a:picLocks noChangeAspect="1"/>
          </p:cNvPicPr>
          <p:nvPr/>
        </p:nvPicPr>
        <p:blipFill>
          <a:blip r:embed="rId2"/>
          <a:stretch>
            <a:fillRect/>
          </a:stretch>
        </p:blipFill>
        <p:spPr>
          <a:xfrm>
            <a:off x="8805859" y="2823099"/>
            <a:ext cx="3386141" cy="1751270"/>
          </a:xfrm>
          <a:prstGeom prst="rect">
            <a:avLst/>
          </a:prstGeom>
        </p:spPr>
      </p:pic>
    </p:spTree>
    <p:extLst>
      <p:ext uri="{BB962C8B-B14F-4D97-AF65-F5344CB8AC3E}">
        <p14:creationId xmlns:p14="http://schemas.microsoft.com/office/powerpoint/2010/main" val="315546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93BB8B-5A9B-EBE5-4C0C-F6B4A0BCE9F4}"/>
              </a:ext>
            </a:extLst>
          </p:cNvPr>
          <p:cNvSpPr>
            <a:spLocks noGrp="1"/>
          </p:cNvSpPr>
          <p:nvPr>
            <p:ph type="title"/>
          </p:nvPr>
        </p:nvSpPr>
        <p:spPr>
          <a:xfrm>
            <a:off x="527681" y="295469"/>
            <a:ext cx="10153651" cy="685606"/>
          </a:xfrm>
        </p:spPr>
        <p:txBody>
          <a:bodyPr/>
          <a:lstStyle/>
          <a:p>
            <a:r>
              <a:rPr lang="nb-NO" dirty="0"/>
              <a:t>Kriterier/vilkår</a:t>
            </a:r>
          </a:p>
        </p:txBody>
      </p:sp>
      <p:sp>
        <p:nvSpPr>
          <p:cNvPr id="3" name="Plassholder for innhold 2">
            <a:extLst>
              <a:ext uri="{FF2B5EF4-FFF2-40B4-BE49-F238E27FC236}">
                <a16:creationId xmlns:a16="http://schemas.microsoft.com/office/drawing/2014/main" id="{D43D5D0C-CCAE-70FD-C11F-2910C56A7C89}"/>
              </a:ext>
            </a:extLst>
          </p:cNvPr>
          <p:cNvSpPr>
            <a:spLocks noGrp="1"/>
          </p:cNvSpPr>
          <p:nvPr>
            <p:ph idx="1"/>
          </p:nvPr>
        </p:nvSpPr>
        <p:spPr>
          <a:xfrm>
            <a:off x="516569" y="1288591"/>
            <a:ext cx="10164763" cy="4498817"/>
          </a:xfrm>
        </p:spPr>
        <p:txBody>
          <a:bodyPr/>
          <a:lstStyle/>
          <a:p>
            <a:pPr marL="0" indent="0">
              <a:buNone/>
            </a:pPr>
            <a:r>
              <a:rPr lang="nb-NO" dirty="0">
                <a:ea typeface="+mn-lt"/>
                <a:cs typeface="+mn-lt"/>
              </a:rPr>
              <a:t>Kriteriene for inntak til MFY er i utgangspunktet de samme som for andre som søker videregående opplæring for voksne (</a:t>
            </a:r>
            <a:r>
              <a:rPr lang="nb-NO" dirty="0" err="1">
                <a:ea typeface="+mn-lt"/>
                <a:cs typeface="+mn-lt"/>
              </a:rPr>
              <a:t>jf</a:t>
            </a:r>
            <a:r>
              <a:rPr lang="nb-NO" dirty="0">
                <a:ea typeface="+mn-lt"/>
                <a:cs typeface="+mn-lt"/>
              </a:rPr>
              <a:t> Opplæringsloven §4A-3):</a:t>
            </a:r>
          </a:p>
          <a:p>
            <a:pPr marL="0" indent="0">
              <a:buNone/>
            </a:pPr>
            <a:endParaRPr lang="nb-NO" dirty="0">
              <a:ea typeface="+mn-lt"/>
              <a:cs typeface="+mn-lt"/>
            </a:endParaRPr>
          </a:p>
          <a:p>
            <a:pPr marL="800100" lvl="1" indent="-342900"/>
            <a:r>
              <a:rPr lang="nb-NO" dirty="0">
                <a:ea typeface="+mn-lt"/>
                <a:cs typeface="+mn-lt"/>
              </a:rPr>
              <a:t>må ha fullført norsk grunnskole eller tilsvarende </a:t>
            </a:r>
          </a:p>
          <a:p>
            <a:pPr marL="800100" lvl="1" indent="-342900"/>
            <a:r>
              <a:rPr lang="nb-NO" dirty="0">
                <a:ea typeface="+mn-lt"/>
                <a:cs typeface="+mn-lt"/>
              </a:rPr>
              <a:t>ikke tidligere fullført videregående opplæring</a:t>
            </a:r>
          </a:p>
          <a:p>
            <a:pPr marL="800100" lvl="1" indent="-342900"/>
            <a:r>
              <a:rPr lang="nb-NO" dirty="0">
                <a:ea typeface="+mn-lt"/>
                <a:cs typeface="+mn-lt"/>
              </a:rPr>
              <a:t>20 + </a:t>
            </a:r>
          </a:p>
          <a:p>
            <a:pPr marL="800100" lvl="1" indent="-342900"/>
            <a:r>
              <a:rPr lang="nb-NO" dirty="0">
                <a:ea typeface="+mn-lt"/>
                <a:cs typeface="+mn-lt"/>
              </a:rPr>
              <a:t>(voksenrett)</a:t>
            </a:r>
          </a:p>
          <a:p>
            <a:pPr marL="457200" lvl="1" indent="0">
              <a:buNone/>
            </a:pPr>
            <a:endParaRPr lang="nb-NO" dirty="0">
              <a:ea typeface="+mn-lt"/>
              <a:cs typeface="+mn-lt"/>
            </a:endParaRPr>
          </a:p>
          <a:p>
            <a:pPr marL="457200" lvl="1" indent="0">
              <a:buNone/>
            </a:pPr>
            <a:r>
              <a:rPr lang="nb-NO" i="1" dirty="0">
                <a:ea typeface="+mn-lt"/>
                <a:cs typeface="+mn-lt"/>
              </a:rPr>
              <a:t>Vi kan gjøre unntak, og dette har vi benyttet oss av i noen tilfeller.</a:t>
            </a:r>
            <a:endParaRPr lang="nb-NO" i="1" dirty="0">
              <a:cs typeface="Arial"/>
            </a:endParaRPr>
          </a:p>
          <a:p>
            <a:pPr marL="0" indent="0">
              <a:buNone/>
            </a:pPr>
            <a:endParaRPr lang="nb-NO" i="1" dirty="0">
              <a:cs typeface="Arial"/>
            </a:endParaRPr>
          </a:p>
          <a:p>
            <a:pPr marL="0" indent="0">
              <a:buNone/>
            </a:pPr>
            <a:endParaRPr lang="nb-NO" dirty="0"/>
          </a:p>
        </p:txBody>
      </p:sp>
    </p:spTree>
    <p:extLst>
      <p:ext uri="{BB962C8B-B14F-4D97-AF65-F5344CB8AC3E}">
        <p14:creationId xmlns:p14="http://schemas.microsoft.com/office/powerpoint/2010/main" val="40532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7B4195-2FA3-C0B3-2B71-D57E8A403D2D}"/>
              </a:ext>
            </a:extLst>
          </p:cNvPr>
          <p:cNvSpPr>
            <a:spLocks noGrp="1"/>
          </p:cNvSpPr>
          <p:nvPr>
            <p:ph type="title"/>
          </p:nvPr>
        </p:nvSpPr>
        <p:spPr>
          <a:xfrm>
            <a:off x="530901" y="277714"/>
            <a:ext cx="10153651" cy="685606"/>
          </a:xfrm>
        </p:spPr>
        <p:txBody>
          <a:bodyPr/>
          <a:lstStyle/>
          <a:p>
            <a:r>
              <a:rPr lang="nb-NO" dirty="0"/>
              <a:t>Hvem er deltakerne?</a:t>
            </a:r>
          </a:p>
        </p:txBody>
      </p:sp>
      <p:sp>
        <p:nvSpPr>
          <p:cNvPr id="3" name="Plassholder for innhold 2">
            <a:extLst>
              <a:ext uri="{FF2B5EF4-FFF2-40B4-BE49-F238E27FC236}">
                <a16:creationId xmlns:a16="http://schemas.microsoft.com/office/drawing/2014/main" id="{E5C6E5B1-C8B6-1A63-AAC4-F756C752BE2B}"/>
              </a:ext>
            </a:extLst>
          </p:cNvPr>
          <p:cNvSpPr>
            <a:spLocks noGrp="1"/>
          </p:cNvSpPr>
          <p:nvPr>
            <p:ph idx="1"/>
          </p:nvPr>
        </p:nvSpPr>
        <p:spPr>
          <a:xfrm>
            <a:off x="530901" y="1078729"/>
            <a:ext cx="10515600" cy="4351338"/>
          </a:xfrm>
        </p:spPr>
        <p:txBody>
          <a:bodyPr/>
          <a:lstStyle/>
          <a:p>
            <a:pPr marL="0" indent="0">
              <a:buNone/>
            </a:pPr>
            <a:r>
              <a:rPr lang="nb-NO" dirty="0"/>
              <a:t>Målgruppen er primært personer uten varig tilknytning til arbeidslivet. </a:t>
            </a:r>
          </a:p>
          <a:p>
            <a:r>
              <a:rPr lang="nb-NO" dirty="0"/>
              <a:t>unge voksne som verken er i jobb eller i utdanning</a:t>
            </a:r>
          </a:p>
          <a:p>
            <a:r>
              <a:rPr lang="nb-NO" dirty="0"/>
              <a:t>personer som har for lav utdanning og/eller svake norskferdigheter til å kunne oppfylle kravene i arbeidslivet</a:t>
            </a:r>
          </a:p>
          <a:p>
            <a:r>
              <a:rPr lang="nb-NO" dirty="0"/>
              <a:t>personer som er i arbeid, men som ikke har fagbrev</a:t>
            </a:r>
          </a:p>
          <a:p>
            <a:endParaRPr lang="nb-NO" dirty="0"/>
          </a:p>
          <a:p>
            <a:pPr marL="0" indent="0">
              <a:buNone/>
            </a:pPr>
            <a:r>
              <a:rPr lang="nb-NO" dirty="0"/>
              <a:t>Det forventes 100% deltakelse, hvor minst 80% er på arbeidsplassen og en «studiedag»/ tid til arbeid med dokumentasjon/oppgaver (20%)</a:t>
            </a:r>
          </a:p>
          <a:p>
            <a:endParaRPr lang="nb-NO" dirty="0"/>
          </a:p>
          <a:p>
            <a:endParaRPr lang="nb-NO" dirty="0"/>
          </a:p>
        </p:txBody>
      </p:sp>
    </p:spTree>
    <p:extLst>
      <p:ext uri="{BB962C8B-B14F-4D97-AF65-F5344CB8AC3E}">
        <p14:creationId xmlns:p14="http://schemas.microsoft.com/office/powerpoint/2010/main" val="34374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19"/>
          <p:cNvSpPr/>
          <p:nvPr/>
        </p:nvSpPr>
        <p:spPr>
          <a:xfrm>
            <a:off x="1583648" y="1715274"/>
            <a:ext cx="3583973" cy="2181497"/>
          </a:xfrm>
          <a:prstGeom prst="chevron">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dirty="0">
              <a:solidFill>
                <a:schemeClr val="bg1"/>
              </a:solidFill>
            </a:endParaRPr>
          </a:p>
          <a:p>
            <a:pPr algn="ctr"/>
            <a:r>
              <a:rPr lang="nb-NO" sz="1600" dirty="0">
                <a:solidFill>
                  <a:schemeClr val="tx1"/>
                </a:solidFill>
              </a:rPr>
              <a:t>Hospitering i</a:t>
            </a:r>
          </a:p>
          <a:p>
            <a:pPr algn="ctr"/>
            <a:r>
              <a:rPr lang="nb-NO" sz="1600" dirty="0">
                <a:solidFill>
                  <a:schemeClr val="tx1"/>
                </a:solidFill>
              </a:rPr>
              <a:t>bedrift</a:t>
            </a:r>
          </a:p>
          <a:p>
            <a:pPr algn="ctr"/>
            <a:endParaRPr lang="nb-NO" dirty="0">
              <a:solidFill>
                <a:schemeClr val="tx1"/>
              </a:solidFill>
            </a:endParaRPr>
          </a:p>
        </p:txBody>
      </p:sp>
      <p:sp>
        <p:nvSpPr>
          <p:cNvPr id="21" name="Vinkeltegn 20"/>
          <p:cNvSpPr/>
          <p:nvPr/>
        </p:nvSpPr>
        <p:spPr>
          <a:xfrm>
            <a:off x="4091056" y="1712780"/>
            <a:ext cx="4278954" cy="2181497"/>
          </a:xfrm>
          <a:prstGeom prst="chevron">
            <a:avLst/>
          </a:prstGeom>
          <a:solidFill>
            <a:schemeClr val="accent2">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dirty="0">
              <a:solidFill>
                <a:schemeClr val="bg1"/>
              </a:solidFill>
            </a:endParaRPr>
          </a:p>
          <a:p>
            <a:pPr algn="ctr"/>
            <a:endParaRPr lang="nb-NO" sz="1600" dirty="0">
              <a:solidFill>
                <a:schemeClr val="tx1"/>
              </a:solidFill>
            </a:endParaRPr>
          </a:p>
          <a:p>
            <a:pPr algn="ctr"/>
            <a:r>
              <a:rPr lang="nb-NO" sz="1600" dirty="0">
                <a:solidFill>
                  <a:schemeClr val="tx1"/>
                </a:solidFill>
              </a:rPr>
              <a:t>Erfaringsbasert </a:t>
            </a:r>
          </a:p>
          <a:p>
            <a:pPr algn="ctr"/>
            <a:r>
              <a:rPr lang="nb-NO" sz="1600" dirty="0">
                <a:solidFill>
                  <a:schemeClr val="tx1"/>
                </a:solidFill>
              </a:rPr>
              <a:t>opplæring</a:t>
            </a:r>
          </a:p>
          <a:p>
            <a:pPr algn="ctr"/>
            <a:endParaRPr lang="nb-NO" sz="1600" dirty="0">
              <a:solidFill>
                <a:schemeClr val="tx1"/>
              </a:solidFill>
            </a:endParaRPr>
          </a:p>
          <a:p>
            <a:pPr algn="ctr"/>
            <a:r>
              <a:rPr lang="nb-NO" sz="1600" dirty="0">
                <a:solidFill>
                  <a:schemeClr val="tx1"/>
                </a:solidFill>
              </a:rPr>
              <a:t>MODULER</a:t>
            </a:r>
          </a:p>
          <a:p>
            <a:pPr algn="ctr"/>
            <a:r>
              <a:rPr lang="nb-NO" sz="2000" dirty="0">
                <a:solidFill>
                  <a:schemeClr val="bg1"/>
                </a:solidFill>
              </a:rPr>
              <a:t> </a:t>
            </a:r>
            <a:endParaRPr lang="nb-NO" dirty="0">
              <a:solidFill>
                <a:schemeClr val="bg1"/>
              </a:solidFill>
            </a:endParaRPr>
          </a:p>
        </p:txBody>
      </p:sp>
      <p:sp>
        <p:nvSpPr>
          <p:cNvPr id="22" name="TekstSylinder 21"/>
          <p:cNvSpPr txBox="1"/>
          <p:nvPr/>
        </p:nvSpPr>
        <p:spPr>
          <a:xfrm>
            <a:off x="4091056" y="535037"/>
            <a:ext cx="4101737" cy="369332"/>
          </a:xfrm>
          <a:prstGeom prst="rect">
            <a:avLst/>
          </a:prstGeom>
          <a:noFill/>
        </p:spPr>
        <p:txBody>
          <a:bodyPr wrap="square" rtlCol="0">
            <a:spAutoFit/>
          </a:bodyPr>
          <a:lstStyle/>
          <a:p>
            <a:pPr algn="l"/>
            <a:r>
              <a:rPr lang="nb-NO"/>
              <a:t>REALKOMPETANSEVURDERING</a:t>
            </a:r>
          </a:p>
        </p:txBody>
      </p:sp>
      <p:sp>
        <p:nvSpPr>
          <p:cNvPr id="23" name="Oppoverbøyd pil 22"/>
          <p:cNvSpPr/>
          <p:nvPr/>
        </p:nvSpPr>
        <p:spPr>
          <a:xfrm rot="10800000">
            <a:off x="4091055" y="906323"/>
            <a:ext cx="1076565" cy="783771"/>
          </a:xfrm>
          <a:prstGeom prst="bentUpArrow">
            <a:avLst>
              <a:gd name="adj1" fmla="val 10581"/>
              <a:gd name="adj2" fmla="val 19101"/>
              <a:gd name="adj3" fmla="val 27622"/>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Vinkeltegn 23"/>
          <p:cNvSpPr/>
          <p:nvPr/>
        </p:nvSpPr>
        <p:spPr>
          <a:xfrm>
            <a:off x="7290722" y="1712779"/>
            <a:ext cx="3508065" cy="2181497"/>
          </a:xfrm>
          <a:prstGeom prst="chevron">
            <a:avLst/>
          </a:prstGeom>
          <a:solidFill>
            <a:schemeClr val="accent2">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Oppmelding</a:t>
            </a:r>
          </a:p>
          <a:p>
            <a:pPr algn="ctr"/>
            <a:endParaRPr lang="nb-NO" dirty="0">
              <a:solidFill>
                <a:schemeClr val="tx1"/>
              </a:solidFill>
            </a:endParaRPr>
          </a:p>
        </p:txBody>
      </p:sp>
      <p:sp>
        <p:nvSpPr>
          <p:cNvPr id="25" name="Ellipse 24"/>
          <p:cNvSpPr/>
          <p:nvPr/>
        </p:nvSpPr>
        <p:spPr>
          <a:xfrm>
            <a:off x="1019740" y="4152127"/>
            <a:ext cx="1984287" cy="1739481"/>
          </a:xfrm>
          <a:prstGeom prst="ellipse">
            <a:avLst/>
          </a:prstGeom>
          <a:solidFill>
            <a:srgbClr val="E02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Registrere i Vigo</a:t>
            </a:r>
          </a:p>
        </p:txBody>
      </p:sp>
      <p:sp>
        <p:nvSpPr>
          <p:cNvPr id="26" name="Oppoverbøyd pil 25"/>
          <p:cNvSpPr/>
          <p:nvPr/>
        </p:nvSpPr>
        <p:spPr>
          <a:xfrm>
            <a:off x="3004027" y="4081815"/>
            <a:ext cx="1136899" cy="830097"/>
          </a:xfrm>
          <a:prstGeom prst="bentUpArrow">
            <a:avLst>
              <a:gd name="adj1" fmla="val 11385"/>
              <a:gd name="adj2" fmla="val 26253"/>
              <a:gd name="adj3" fmla="val 50000"/>
            </a:avLst>
          </a:prstGeom>
          <a:solidFill>
            <a:srgbClr val="E02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il høyre 26"/>
          <p:cNvSpPr/>
          <p:nvPr/>
        </p:nvSpPr>
        <p:spPr>
          <a:xfrm>
            <a:off x="3375634" y="5393627"/>
            <a:ext cx="4306345" cy="269574"/>
          </a:xfrm>
          <a:prstGeom prst="rightArrow">
            <a:avLst>
              <a:gd name="adj1" fmla="val 42377"/>
              <a:gd name="adj2" fmla="val 99546"/>
            </a:avLst>
          </a:prstGeom>
          <a:solidFill>
            <a:srgbClr val="E02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p:cNvSpPr txBox="1"/>
          <p:nvPr/>
        </p:nvSpPr>
        <p:spPr>
          <a:xfrm>
            <a:off x="7664926" y="5334392"/>
            <a:ext cx="2640875" cy="369332"/>
          </a:xfrm>
          <a:prstGeom prst="rect">
            <a:avLst/>
          </a:prstGeom>
          <a:noFill/>
        </p:spPr>
        <p:txBody>
          <a:bodyPr wrap="square" rtlCol="0">
            <a:spAutoFit/>
          </a:bodyPr>
          <a:lstStyle/>
          <a:p>
            <a:pPr algn="l"/>
            <a:r>
              <a:rPr lang="nb-NO" dirty="0"/>
              <a:t>KOMPETANSEBEVIS</a:t>
            </a:r>
          </a:p>
        </p:txBody>
      </p:sp>
      <p:sp>
        <p:nvSpPr>
          <p:cNvPr id="29" name="Pil høyre 28"/>
          <p:cNvSpPr/>
          <p:nvPr/>
        </p:nvSpPr>
        <p:spPr>
          <a:xfrm rot="16200000">
            <a:off x="7893371" y="4528135"/>
            <a:ext cx="1229432" cy="276149"/>
          </a:xfrm>
          <a:prstGeom prst="rightArrow">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Oppoverbøyd pil 29"/>
          <p:cNvSpPr/>
          <p:nvPr/>
        </p:nvSpPr>
        <p:spPr>
          <a:xfrm rot="16200000" flipH="1">
            <a:off x="3451105" y="3750366"/>
            <a:ext cx="1205586" cy="1962465"/>
          </a:xfrm>
          <a:prstGeom prst="bentUpArrow">
            <a:avLst>
              <a:gd name="adj1" fmla="val 9384"/>
              <a:gd name="adj2" fmla="val 10637"/>
              <a:gd name="adj3" fmla="val 17844"/>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il høyre 30"/>
          <p:cNvSpPr/>
          <p:nvPr/>
        </p:nvSpPr>
        <p:spPr>
          <a:xfrm rot="5400000">
            <a:off x="2412054" y="3996906"/>
            <a:ext cx="281768" cy="169818"/>
          </a:xfrm>
          <a:prstGeom prst="rightArrow">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Ellipse 31"/>
          <p:cNvSpPr/>
          <p:nvPr/>
        </p:nvSpPr>
        <p:spPr>
          <a:xfrm>
            <a:off x="4451103" y="3973206"/>
            <a:ext cx="2884900" cy="1186552"/>
          </a:xfrm>
          <a:prstGeom prst="ellipse">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Dokumentasjon i P360</a:t>
            </a:r>
          </a:p>
        </p:txBody>
      </p:sp>
      <p:sp>
        <p:nvSpPr>
          <p:cNvPr id="33" name="TekstSylinder 32"/>
          <p:cNvSpPr txBox="1"/>
          <p:nvPr/>
        </p:nvSpPr>
        <p:spPr>
          <a:xfrm>
            <a:off x="222888" y="150803"/>
            <a:ext cx="3577990" cy="584775"/>
          </a:xfrm>
          <a:prstGeom prst="rect">
            <a:avLst/>
          </a:prstGeom>
          <a:noFill/>
        </p:spPr>
        <p:txBody>
          <a:bodyPr wrap="square" rtlCol="0">
            <a:spAutoFit/>
          </a:bodyPr>
          <a:lstStyle/>
          <a:p>
            <a:pPr algn="l"/>
            <a:r>
              <a:rPr lang="nb-NO" sz="3200" b="1" dirty="0"/>
              <a:t>MFY-prosessen</a:t>
            </a:r>
          </a:p>
        </p:txBody>
      </p:sp>
      <p:sp>
        <p:nvSpPr>
          <p:cNvPr id="34" name="Femkant 33"/>
          <p:cNvSpPr/>
          <p:nvPr/>
        </p:nvSpPr>
        <p:spPr>
          <a:xfrm>
            <a:off x="0" y="1716773"/>
            <a:ext cx="2660699" cy="2181497"/>
          </a:xfrm>
          <a:prstGeom prst="homePlate">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Kartleggingssamtale med prosessveileder</a:t>
            </a:r>
          </a:p>
        </p:txBody>
      </p:sp>
      <p:sp>
        <p:nvSpPr>
          <p:cNvPr id="35" name="Rektangel 34"/>
          <p:cNvSpPr/>
          <p:nvPr/>
        </p:nvSpPr>
        <p:spPr>
          <a:xfrm>
            <a:off x="10798788" y="1716772"/>
            <a:ext cx="1393212" cy="2181497"/>
          </a:xfrm>
          <a:prstGeom prst="rect">
            <a:avLst/>
          </a:prstGeom>
          <a:solidFill>
            <a:schemeClr val="accent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Fagprøve</a:t>
            </a:r>
          </a:p>
        </p:txBody>
      </p:sp>
      <p:sp>
        <p:nvSpPr>
          <p:cNvPr id="2" name="Pil høyre 28">
            <a:extLst>
              <a:ext uri="{FF2B5EF4-FFF2-40B4-BE49-F238E27FC236}">
                <a16:creationId xmlns:a16="http://schemas.microsoft.com/office/drawing/2014/main" id="{38BF20E6-C347-F2BA-B172-E4F911C6437F}"/>
              </a:ext>
            </a:extLst>
          </p:cNvPr>
          <p:cNvSpPr/>
          <p:nvPr/>
        </p:nvSpPr>
        <p:spPr>
          <a:xfrm rot="5400000">
            <a:off x="11103508" y="4194742"/>
            <a:ext cx="783770" cy="276149"/>
          </a:xfrm>
          <a:prstGeom prst="rightArrow">
            <a:avLst/>
          </a:prstGeom>
          <a:solidFill>
            <a:srgbClr val="E0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18353225-9634-0475-4A04-AC7F97ABC7FB}"/>
              </a:ext>
            </a:extLst>
          </p:cNvPr>
          <p:cNvPicPr>
            <a:picLocks noChangeAspect="1"/>
          </p:cNvPicPr>
          <p:nvPr/>
        </p:nvPicPr>
        <p:blipFill>
          <a:blip r:embed="rId3"/>
          <a:stretch>
            <a:fillRect/>
          </a:stretch>
        </p:blipFill>
        <p:spPr>
          <a:xfrm>
            <a:off x="10428391" y="4454500"/>
            <a:ext cx="1232987" cy="1134733"/>
          </a:xfrm>
          <a:prstGeom prst="rect">
            <a:avLst/>
          </a:prstGeom>
        </p:spPr>
      </p:pic>
      <p:sp>
        <p:nvSpPr>
          <p:cNvPr id="5" name="TekstSylinder 4">
            <a:extLst>
              <a:ext uri="{FF2B5EF4-FFF2-40B4-BE49-F238E27FC236}">
                <a16:creationId xmlns:a16="http://schemas.microsoft.com/office/drawing/2014/main" id="{B61D3C2C-7D11-326F-0081-8FD1DEBE0F7D}"/>
              </a:ext>
            </a:extLst>
          </p:cNvPr>
          <p:cNvSpPr txBox="1"/>
          <p:nvPr/>
        </p:nvSpPr>
        <p:spPr>
          <a:xfrm>
            <a:off x="10578059" y="5610162"/>
            <a:ext cx="1393212" cy="369332"/>
          </a:xfrm>
          <a:prstGeom prst="rect">
            <a:avLst/>
          </a:prstGeom>
          <a:solidFill>
            <a:schemeClr val="bg1"/>
          </a:solidFill>
        </p:spPr>
        <p:txBody>
          <a:bodyPr wrap="square" rtlCol="0">
            <a:spAutoFit/>
          </a:bodyPr>
          <a:lstStyle/>
          <a:p>
            <a:pPr algn="l"/>
            <a:r>
              <a:rPr lang="nb-NO" dirty="0"/>
              <a:t>FAGBREV</a:t>
            </a:r>
          </a:p>
        </p:txBody>
      </p:sp>
    </p:spTree>
    <p:extLst>
      <p:ext uri="{BB962C8B-B14F-4D97-AF65-F5344CB8AC3E}">
        <p14:creationId xmlns:p14="http://schemas.microsoft.com/office/powerpoint/2010/main" val="1859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e 20">
            <a:extLst>
              <a:ext uri="{FF2B5EF4-FFF2-40B4-BE49-F238E27FC236}">
                <a16:creationId xmlns:a16="http://schemas.microsoft.com/office/drawing/2014/main" id="{3B5843E1-A719-12D1-8F4A-109B08BBDBE2}"/>
              </a:ext>
            </a:extLst>
          </p:cNvPr>
          <p:cNvPicPr>
            <a:picLocks noChangeAspect="1"/>
          </p:cNvPicPr>
          <p:nvPr/>
        </p:nvPicPr>
        <p:blipFill>
          <a:blip r:embed="rId2"/>
          <a:stretch>
            <a:fillRect/>
          </a:stretch>
        </p:blipFill>
        <p:spPr>
          <a:xfrm>
            <a:off x="1674795" y="491639"/>
            <a:ext cx="8623571" cy="5803641"/>
          </a:xfrm>
          <a:prstGeom prst="rect">
            <a:avLst/>
          </a:prstGeom>
        </p:spPr>
      </p:pic>
      <p:sp>
        <p:nvSpPr>
          <p:cNvPr id="11" name="TekstSylinder 10">
            <a:extLst>
              <a:ext uri="{FF2B5EF4-FFF2-40B4-BE49-F238E27FC236}">
                <a16:creationId xmlns:a16="http://schemas.microsoft.com/office/drawing/2014/main" id="{1F1586AD-E6AF-1490-0E6F-65BE0FB44CA8}"/>
              </a:ext>
            </a:extLst>
          </p:cNvPr>
          <p:cNvSpPr txBox="1"/>
          <p:nvPr/>
        </p:nvSpPr>
        <p:spPr>
          <a:xfrm>
            <a:off x="418015" y="1936377"/>
            <a:ext cx="2259105" cy="923330"/>
          </a:xfrm>
          <a:prstGeom prst="rect">
            <a:avLst/>
          </a:prstGeom>
          <a:noFill/>
        </p:spPr>
        <p:txBody>
          <a:bodyPr wrap="square" rtlCol="0">
            <a:spAutoFit/>
          </a:bodyPr>
          <a:lstStyle/>
          <a:p>
            <a:pPr marL="285750" indent="-285750" algn="l">
              <a:buFont typeface="Arial" panose="020B0604020202020204" pitchFamily="34" charset="0"/>
              <a:buChar char="•"/>
            </a:pPr>
            <a:r>
              <a:rPr lang="nb-NO" dirty="0"/>
              <a:t>Praktisere</a:t>
            </a:r>
          </a:p>
          <a:p>
            <a:pPr algn="l"/>
            <a:r>
              <a:rPr lang="nb-NO" i="1" dirty="0"/>
              <a:t>    Learning</a:t>
            </a:r>
          </a:p>
          <a:p>
            <a:pPr algn="l"/>
            <a:r>
              <a:rPr lang="nb-NO" i="1" dirty="0"/>
              <a:t>    by doing</a:t>
            </a:r>
          </a:p>
        </p:txBody>
      </p:sp>
      <p:sp>
        <p:nvSpPr>
          <p:cNvPr id="12" name="TekstSylinder 11">
            <a:extLst>
              <a:ext uri="{FF2B5EF4-FFF2-40B4-BE49-F238E27FC236}">
                <a16:creationId xmlns:a16="http://schemas.microsoft.com/office/drawing/2014/main" id="{A7E797C3-E1F9-900A-C16E-3BB2A041C877}"/>
              </a:ext>
            </a:extLst>
          </p:cNvPr>
          <p:cNvSpPr txBox="1"/>
          <p:nvPr/>
        </p:nvSpPr>
        <p:spPr>
          <a:xfrm>
            <a:off x="4900367" y="2833635"/>
            <a:ext cx="4536141" cy="923330"/>
          </a:xfrm>
          <a:prstGeom prst="rect">
            <a:avLst/>
          </a:prstGeom>
          <a:noFill/>
        </p:spPr>
        <p:txBody>
          <a:bodyPr wrap="square" rtlCol="0">
            <a:spAutoFit/>
          </a:bodyPr>
          <a:lstStyle/>
          <a:p>
            <a:pPr marL="285750" indent="-285750" algn="l">
              <a:buFont typeface="Arial" panose="020B0604020202020204" pitchFamily="34" charset="0"/>
              <a:buChar char="•"/>
            </a:pPr>
            <a:r>
              <a:rPr lang="nb-NO" dirty="0"/>
              <a:t>Nøkkelfunksjon</a:t>
            </a:r>
          </a:p>
          <a:p>
            <a:pPr marL="285750" indent="-285750" algn="l">
              <a:buFont typeface="Arial" panose="020B0604020202020204" pitchFamily="34" charset="0"/>
              <a:buChar char="•"/>
            </a:pPr>
            <a:r>
              <a:rPr lang="nb-NO" i="1" dirty="0"/>
              <a:t>Limet</a:t>
            </a:r>
            <a:r>
              <a:rPr lang="nb-NO" dirty="0"/>
              <a:t> i teamet rundt deltaker</a:t>
            </a:r>
          </a:p>
          <a:p>
            <a:pPr marL="285750" indent="-285750" algn="l">
              <a:buFont typeface="Arial" panose="020B0604020202020204" pitchFamily="34" charset="0"/>
              <a:buChar char="•"/>
            </a:pPr>
            <a:r>
              <a:rPr lang="nb-NO" dirty="0"/>
              <a:t>Sikrer progresjon og godt samarbeid</a:t>
            </a:r>
          </a:p>
        </p:txBody>
      </p:sp>
      <p:sp>
        <p:nvSpPr>
          <p:cNvPr id="13" name="TekstSylinder 12">
            <a:extLst>
              <a:ext uri="{FF2B5EF4-FFF2-40B4-BE49-F238E27FC236}">
                <a16:creationId xmlns:a16="http://schemas.microsoft.com/office/drawing/2014/main" id="{525AEA4D-B4B2-0F00-5700-BBCB28612515}"/>
              </a:ext>
            </a:extLst>
          </p:cNvPr>
          <p:cNvSpPr txBox="1"/>
          <p:nvPr/>
        </p:nvSpPr>
        <p:spPr>
          <a:xfrm>
            <a:off x="9931944" y="1690712"/>
            <a:ext cx="2259105" cy="1477328"/>
          </a:xfrm>
          <a:prstGeom prst="rect">
            <a:avLst/>
          </a:prstGeom>
          <a:noFill/>
        </p:spPr>
        <p:txBody>
          <a:bodyPr wrap="square" rtlCol="0">
            <a:spAutoFit/>
          </a:bodyPr>
          <a:lstStyle/>
          <a:p>
            <a:pPr marL="285750" indent="-285750" algn="l">
              <a:buFont typeface="Arial" panose="020B0604020202020204" pitchFamily="34" charset="0"/>
              <a:buChar char="•"/>
            </a:pPr>
            <a:r>
              <a:rPr lang="nb-NO" dirty="0"/>
              <a:t>Teori</a:t>
            </a:r>
          </a:p>
          <a:p>
            <a:pPr marL="285750" indent="-285750" algn="l">
              <a:buFont typeface="Arial" panose="020B0604020202020204" pitchFamily="34" charset="0"/>
              <a:buChar char="•"/>
            </a:pPr>
            <a:r>
              <a:rPr lang="nb-NO" dirty="0"/>
              <a:t>Språkopplæring</a:t>
            </a:r>
          </a:p>
          <a:p>
            <a:pPr marL="285750" indent="-285750" algn="l">
              <a:buFont typeface="Arial" panose="020B0604020202020204" pitchFamily="34" charset="0"/>
              <a:buChar char="•"/>
            </a:pPr>
            <a:r>
              <a:rPr lang="nb-NO" dirty="0"/>
              <a:t>Capeesh</a:t>
            </a:r>
          </a:p>
          <a:p>
            <a:pPr marL="285750" indent="-285750" algn="l">
              <a:buFont typeface="Arial" panose="020B0604020202020204" pitchFamily="34" charset="0"/>
              <a:buChar char="•"/>
            </a:pPr>
            <a:r>
              <a:rPr lang="nb-NO" dirty="0"/>
              <a:t>Dokumentasjon</a:t>
            </a:r>
          </a:p>
          <a:p>
            <a:pPr marL="285750" indent="-285750" algn="l">
              <a:buFont typeface="Arial" panose="020B0604020202020204" pitchFamily="34" charset="0"/>
              <a:buChar char="•"/>
            </a:pPr>
            <a:r>
              <a:rPr lang="nb-NO" dirty="0"/>
              <a:t>Kunnskapsprøve</a:t>
            </a:r>
          </a:p>
        </p:txBody>
      </p:sp>
      <p:sp>
        <p:nvSpPr>
          <p:cNvPr id="15" name="TekstSylinder 14">
            <a:extLst>
              <a:ext uri="{FF2B5EF4-FFF2-40B4-BE49-F238E27FC236}">
                <a16:creationId xmlns:a16="http://schemas.microsoft.com/office/drawing/2014/main" id="{6409862D-E65C-8FCF-7F2B-D83D30059A92}"/>
              </a:ext>
            </a:extLst>
          </p:cNvPr>
          <p:cNvSpPr txBox="1"/>
          <p:nvPr/>
        </p:nvSpPr>
        <p:spPr>
          <a:xfrm>
            <a:off x="36571" y="4246414"/>
            <a:ext cx="2097267" cy="1477328"/>
          </a:xfrm>
          <a:prstGeom prst="rect">
            <a:avLst/>
          </a:prstGeom>
          <a:noFill/>
        </p:spPr>
        <p:txBody>
          <a:bodyPr wrap="square" rtlCol="0">
            <a:spAutoFit/>
          </a:bodyPr>
          <a:lstStyle/>
          <a:p>
            <a:pPr marL="285750" indent="-285750" algn="l">
              <a:buFont typeface="Arial" panose="020B0604020202020204" pitchFamily="34" charset="0"/>
              <a:buChar char="•"/>
            </a:pPr>
            <a:r>
              <a:rPr lang="nb-NO" dirty="0"/>
              <a:t>Forstå/Lære</a:t>
            </a:r>
          </a:p>
          <a:p>
            <a:pPr algn="l"/>
            <a:r>
              <a:rPr lang="nb-NO" i="1" dirty="0"/>
              <a:t>    Hva + hvordan</a:t>
            </a:r>
          </a:p>
          <a:p>
            <a:pPr marL="285750" indent="-285750" algn="l">
              <a:buFont typeface="Arial" panose="020B0604020202020204" pitchFamily="34" charset="0"/>
              <a:buChar char="•"/>
            </a:pPr>
            <a:r>
              <a:rPr lang="nb-NO" dirty="0"/>
              <a:t>Reflektere</a:t>
            </a:r>
          </a:p>
          <a:p>
            <a:pPr algn="l"/>
            <a:r>
              <a:rPr lang="nb-NO" i="1" dirty="0"/>
              <a:t>    Hvorfor</a:t>
            </a:r>
          </a:p>
          <a:p>
            <a:pPr algn="l"/>
            <a:endParaRPr lang="nb-NO" dirty="0"/>
          </a:p>
        </p:txBody>
      </p:sp>
      <p:sp>
        <p:nvSpPr>
          <p:cNvPr id="16" name="TekstSylinder 15">
            <a:extLst>
              <a:ext uri="{FF2B5EF4-FFF2-40B4-BE49-F238E27FC236}">
                <a16:creationId xmlns:a16="http://schemas.microsoft.com/office/drawing/2014/main" id="{5549DB9F-9759-C2AB-2871-3480CB6188D6}"/>
              </a:ext>
            </a:extLst>
          </p:cNvPr>
          <p:cNvSpPr txBox="1"/>
          <p:nvPr/>
        </p:nvSpPr>
        <p:spPr>
          <a:xfrm>
            <a:off x="3787872" y="6205819"/>
            <a:ext cx="4898376" cy="923330"/>
          </a:xfrm>
          <a:prstGeom prst="rect">
            <a:avLst/>
          </a:prstGeom>
          <a:noFill/>
        </p:spPr>
        <p:txBody>
          <a:bodyPr wrap="square" lIns="91440" tIns="45720" rIns="91440" bIns="45720" rtlCol="0" anchor="t">
            <a:spAutoFit/>
          </a:bodyPr>
          <a:lstStyle/>
          <a:p>
            <a:r>
              <a:rPr lang="nb-NO" dirty="0">
                <a:ea typeface="+mn-lt"/>
                <a:cs typeface="+mn-lt"/>
              </a:rPr>
              <a:t>Sikrer deltakers økonomi (</a:t>
            </a:r>
            <a:r>
              <a:rPr lang="nb-NO" dirty="0"/>
              <a:t>sosiale og helsemessige forhold) </a:t>
            </a:r>
            <a:endParaRPr lang="en-US" dirty="0"/>
          </a:p>
          <a:p>
            <a:pPr algn="l"/>
            <a:endParaRPr lang="nb-NO" dirty="0"/>
          </a:p>
        </p:txBody>
      </p:sp>
      <p:sp>
        <p:nvSpPr>
          <p:cNvPr id="17" name="TekstSylinder 16">
            <a:extLst>
              <a:ext uri="{FF2B5EF4-FFF2-40B4-BE49-F238E27FC236}">
                <a16:creationId xmlns:a16="http://schemas.microsoft.com/office/drawing/2014/main" id="{4726B303-5A67-9B10-2E8E-974EF81F42F9}"/>
              </a:ext>
            </a:extLst>
          </p:cNvPr>
          <p:cNvSpPr txBox="1"/>
          <p:nvPr/>
        </p:nvSpPr>
        <p:spPr>
          <a:xfrm>
            <a:off x="9967566" y="4577279"/>
            <a:ext cx="2187863" cy="1477328"/>
          </a:xfrm>
          <a:prstGeom prst="rect">
            <a:avLst/>
          </a:prstGeom>
          <a:noFill/>
        </p:spPr>
        <p:txBody>
          <a:bodyPr wrap="square" rtlCol="0">
            <a:spAutoFit/>
          </a:bodyPr>
          <a:lstStyle/>
          <a:p>
            <a:pPr marL="285750" indent="-285750" algn="l">
              <a:buFont typeface="Arial" panose="020B0604020202020204" pitchFamily="34" charset="0"/>
              <a:buChar char="•"/>
            </a:pPr>
            <a:r>
              <a:rPr lang="nb-NO" dirty="0"/>
              <a:t>Felles plattform</a:t>
            </a:r>
          </a:p>
          <a:p>
            <a:pPr marL="285750" indent="-285750" algn="l">
              <a:buFont typeface="Arial" panose="020B0604020202020204" pitchFamily="34" charset="0"/>
              <a:buChar char="•"/>
            </a:pPr>
            <a:r>
              <a:rPr lang="nb-NO" dirty="0"/>
              <a:t>Dokumentasjon</a:t>
            </a:r>
          </a:p>
          <a:p>
            <a:pPr marL="285750" indent="-285750" algn="l">
              <a:buFont typeface="Arial" panose="020B0604020202020204" pitchFamily="34" charset="0"/>
              <a:buChar char="•"/>
            </a:pPr>
            <a:r>
              <a:rPr lang="nb-NO" dirty="0"/>
              <a:t>Læreplan</a:t>
            </a:r>
          </a:p>
          <a:p>
            <a:pPr marL="285750" indent="-285750" algn="l">
              <a:buFont typeface="Arial" panose="020B0604020202020204" pitchFamily="34" charset="0"/>
              <a:buChar char="•"/>
            </a:pPr>
            <a:r>
              <a:rPr lang="nb-NO" dirty="0"/>
              <a:t>Faglig kompetanse</a:t>
            </a:r>
          </a:p>
        </p:txBody>
      </p:sp>
      <p:sp>
        <p:nvSpPr>
          <p:cNvPr id="22" name="TekstSylinder 21">
            <a:extLst>
              <a:ext uri="{FF2B5EF4-FFF2-40B4-BE49-F238E27FC236}">
                <a16:creationId xmlns:a16="http://schemas.microsoft.com/office/drawing/2014/main" id="{00E3A80A-F17F-42C2-F210-B993E2703188}"/>
              </a:ext>
            </a:extLst>
          </p:cNvPr>
          <p:cNvSpPr txBox="1"/>
          <p:nvPr/>
        </p:nvSpPr>
        <p:spPr>
          <a:xfrm>
            <a:off x="2133838" y="970945"/>
            <a:ext cx="1631103" cy="380207"/>
          </a:xfrm>
          <a:prstGeom prst="rect">
            <a:avLst/>
          </a:prstGeom>
          <a:noFill/>
        </p:spPr>
        <p:txBody>
          <a:bodyPr wrap="square" rtlCol="0">
            <a:spAutoFit/>
          </a:bodyPr>
          <a:lstStyle/>
          <a:p>
            <a:pPr algn="l"/>
            <a:r>
              <a:rPr lang="nb-NO" b="1" dirty="0"/>
              <a:t>Arbeidsplass</a:t>
            </a:r>
          </a:p>
        </p:txBody>
      </p:sp>
      <p:sp>
        <p:nvSpPr>
          <p:cNvPr id="23" name="TekstSylinder 22">
            <a:extLst>
              <a:ext uri="{FF2B5EF4-FFF2-40B4-BE49-F238E27FC236}">
                <a16:creationId xmlns:a16="http://schemas.microsoft.com/office/drawing/2014/main" id="{A6A1D8D3-EF3D-FB59-87FB-2974C9455AFC}"/>
              </a:ext>
            </a:extLst>
          </p:cNvPr>
          <p:cNvSpPr txBox="1"/>
          <p:nvPr/>
        </p:nvSpPr>
        <p:spPr>
          <a:xfrm rot="19660429">
            <a:off x="4280079" y="1506046"/>
            <a:ext cx="2061882" cy="369332"/>
          </a:xfrm>
          <a:prstGeom prst="rect">
            <a:avLst/>
          </a:prstGeom>
          <a:noFill/>
        </p:spPr>
        <p:txBody>
          <a:bodyPr wrap="square" rtlCol="0">
            <a:spAutoFit/>
          </a:bodyPr>
          <a:lstStyle/>
          <a:p>
            <a:pPr algn="l"/>
            <a:r>
              <a:rPr lang="nb-NO" b="1" dirty="0"/>
              <a:t>Prosessveileder</a:t>
            </a:r>
          </a:p>
        </p:txBody>
      </p:sp>
      <p:sp>
        <p:nvSpPr>
          <p:cNvPr id="24" name="TekstSylinder 23">
            <a:extLst>
              <a:ext uri="{FF2B5EF4-FFF2-40B4-BE49-F238E27FC236}">
                <a16:creationId xmlns:a16="http://schemas.microsoft.com/office/drawing/2014/main" id="{63F3733B-C4E8-CB0F-61E3-32E8C05F7DC6}"/>
              </a:ext>
            </a:extLst>
          </p:cNvPr>
          <p:cNvSpPr txBox="1"/>
          <p:nvPr/>
        </p:nvSpPr>
        <p:spPr>
          <a:xfrm>
            <a:off x="8002955" y="1032785"/>
            <a:ext cx="2446653" cy="380207"/>
          </a:xfrm>
          <a:prstGeom prst="rect">
            <a:avLst/>
          </a:prstGeom>
          <a:noFill/>
        </p:spPr>
        <p:txBody>
          <a:bodyPr wrap="square" rtlCol="0">
            <a:spAutoFit/>
          </a:bodyPr>
          <a:lstStyle/>
          <a:p>
            <a:pPr algn="l"/>
            <a:r>
              <a:rPr lang="nb-NO" b="1" dirty="0"/>
              <a:t>Mobilt læreverksted</a:t>
            </a:r>
          </a:p>
        </p:txBody>
      </p:sp>
      <p:sp>
        <p:nvSpPr>
          <p:cNvPr id="25" name="TekstSylinder 24">
            <a:extLst>
              <a:ext uri="{FF2B5EF4-FFF2-40B4-BE49-F238E27FC236}">
                <a16:creationId xmlns:a16="http://schemas.microsoft.com/office/drawing/2014/main" id="{2E8BF545-920A-6EF2-F9F6-F0705608C6A5}"/>
              </a:ext>
            </a:extLst>
          </p:cNvPr>
          <p:cNvSpPr txBox="1"/>
          <p:nvPr/>
        </p:nvSpPr>
        <p:spPr>
          <a:xfrm>
            <a:off x="2318770" y="4109289"/>
            <a:ext cx="1631103" cy="369332"/>
          </a:xfrm>
          <a:prstGeom prst="rect">
            <a:avLst/>
          </a:prstGeom>
          <a:noFill/>
        </p:spPr>
        <p:txBody>
          <a:bodyPr wrap="square" rtlCol="0">
            <a:spAutoFit/>
          </a:bodyPr>
          <a:lstStyle/>
          <a:p>
            <a:pPr algn="l"/>
            <a:r>
              <a:rPr lang="nb-NO" b="1" dirty="0"/>
              <a:t>Deltaker</a:t>
            </a:r>
          </a:p>
        </p:txBody>
      </p:sp>
      <p:sp>
        <p:nvSpPr>
          <p:cNvPr id="26" name="TekstSylinder 25">
            <a:extLst>
              <a:ext uri="{FF2B5EF4-FFF2-40B4-BE49-F238E27FC236}">
                <a16:creationId xmlns:a16="http://schemas.microsoft.com/office/drawing/2014/main" id="{26D6BFF5-FD95-988D-729B-B2181A078373}"/>
              </a:ext>
            </a:extLst>
          </p:cNvPr>
          <p:cNvSpPr txBox="1"/>
          <p:nvPr/>
        </p:nvSpPr>
        <p:spPr>
          <a:xfrm>
            <a:off x="4813362" y="4092944"/>
            <a:ext cx="2514036" cy="369332"/>
          </a:xfrm>
          <a:prstGeom prst="rect">
            <a:avLst/>
          </a:prstGeom>
          <a:noFill/>
        </p:spPr>
        <p:txBody>
          <a:bodyPr wrap="square" rtlCol="0">
            <a:spAutoFit/>
          </a:bodyPr>
          <a:lstStyle/>
          <a:p>
            <a:pPr algn="l"/>
            <a:r>
              <a:rPr lang="nb-NO" b="1" dirty="0"/>
              <a:t>NAV</a:t>
            </a:r>
            <a:r>
              <a:rPr lang="nb-NO" dirty="0"/>
              <a:t> / </a:t>
            </a:r>
            <a:r>
              <a:rPr lang="nb-NO" b="1" dirty="0"/>
              <a:t>Lånekassa</a:t>
            </a:r>
          </a:p>
        </p:txBody>
      </p:sp>
      <p:sp>
        <p:nvSpPr>
          <p:cNvPr id="27" name="TekstSylinder 26">
            <a:extLst>
              <a:ext uri="{FF2B5EF4-FFF2-40B4-BE49-F238E27FC236}">
                <a16:creationId xmlns:a16="http://schemas.microsoft.com/office/drawing/2014/main" id="{236FB031-A362-6F94-01E9-F0332774CEF1}"/>
              </a:ext>
            </a:extLst>
          </p:cNvPr>
          <p:cNvSpPr txBox="1"/>
          <p:nvPr/>
        </p:nvSpPr>
        <p:spPr>
          <a:xfrm>
            <a:off x="7496448" y="4007892"/>
            <a:ext cx="3459668" cy="369332"/>
          </a:xfrm>
          <a:prstGeom prst="rect">
            <a:avLst/>
          </a:prstGeom>
          <a:noFill/>
        </p:spPr>
        <p:txBody>
          <a:bodyPr wrap="square" rtlCol="0">
            <a:spAutoFit/>
          </a:bodyPr>
          <a:lstStyle/>
          <a:p>
            <a:pPr algn="l"/>
            <a:r>
              <a:rPr lang="nb-NO" b="1" dirty="0"/>
              <a:t>OLKWEB / Opplæringskontor</a:t>
            </a:r>
          </a:p>
        </p:txBody>
      </p:sp>
      <p:sp>
        <p:nvSpPr>
          <p:cNvPr id="28" name="TekstSylinder 27">
            <a:extLst>
              <a:ext uri="{FF2B5EF4-FFF2-40B4-BE49-F238E27FC236}">
                <a16:creationId xmlns:a16="http://schemas.microsoft.com/office/drawing/2014/main" id="{14176D6C-5ECD-443D-1F69-676EB7028001}"/>
              </a:ext>
            </a:extLst>
          </p:cNvPr>
          <p:cNvSpPr txBox="1"/>
          <p:nvPr/>
        </p:nvSpPr>
        <p:spPr>
          <a:xfrm>
            <a:off x="3567953" y="291584"/>
            <a:ext cx="5473305" cy="461665"/>
          </a:xfrm>
          <a:prstGeom prst="rect">
            <a:avLst/>
          </a:prstGeom>
          <a:noFill/>
        </p:spPr>
        <p:txBody>
          <a:bodyPr wrap="square" rtlCol="0">
            <a:spAutoFit/>
          </a:bodyPr>
          <a:lstStyle/>
          <a:p>
            <a:pPr algn="l"/>
            <a:r>
              <a:rPr lang="nb-NO" sz="2400" b="1" dirty="0"/>
              <a:t>Erfaringsbasert læring i praksis</a:t>
            </a:r>
          </a:p>
        </p:txBody>
      </p:sp>
    </p:spTree>
    <p:extLst>
      <p:ext uri="{BB962C8B-B14F-4D97-AF65-F5344CB8AC3E}">
        <p14:creationId xmlns:p14="http://schemas.microsoft.com/office/powerpoint/2010/main" val="25186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6852" y="333486"/>
            <a:ext cx="10153651" cy="685606"/>
          </a:xfrm>
        </p:spPr>
        <p:txBody>
          <a:bodyPr/>
          <a:lstStyle/>
          <a:p>
            <a:r>
              <a:rPr lang="nb-NO" dirty="0"/>
              <a:t>Rutiner Karriere Agder og Agder fengsel</a:t>
            </a:r>
          </a:p>
        </p:txBody>
      </p:sp>
      <p:sp>
        <p:nvSpPr>
          <p:cNvPr id="3" name="Plassholder for innhold 2"/>
          <p:cNvSpPr>
            <a:spLocks noGrp="1"/>
          </p:cNvSpPr>
          <p:nvPr>
            <p:ph sz="half" idx="1"/>
          </p:nvPr>
        </p:nvSpPr>
        <p:spPr>
          <a:xfrm>
            <a:off x="536852" y="1329179"/>
            <a:ext cx="9119124" cy="4584259"/>
          </a:xfrm>
        </p:spPr>
        <p:txBody>
          <a:bodyPr/>
          <a:lstStyle/>
          <a:p>
            <a:pPr>
              <a:lnSpc>
                <a:spcPct val="107000"/>
              </a:lnSpc>
              <a:spcAft>
                <a:spcPts val="800"/>
              </a:spcAft>
            </a:pPr>
            <a:r>
              <a:rPr lang="nb-NO" dirty="0">
                <a:effectLst/>
                <a:ea typeface="Calibri" panose="020F0502020204030204" pitchFamily="34" charset="0"/>
                <a:cs typeface="Times New Roman" panose="02020603050405020304" pitchFamily="18" charset="0"/>
              </a:rPr>
              <a:t>Vi har hatt flere samarbeidsmøter for å utvikle felles rutiner – et levende dokument</a:t>
            </a:r>
            <a:endParaRPr lang="nb-NO" dirty="0">
              <a:ea typeface="Calibri" panose="020F0502020204030204" pitchFamily="34" charset="0"/>
              <a:cs typeface="Times New Roman" panose="02020603050405020304" pitchFamily="18" charset="0"/>
            </a:endParaRPr>
          </a:p>
          <a:p>
            <a:pPr>
              <a:lnSpc>
                <a:spcPct val="107000"/>
              </a:lnSpc>
              <a:spcAft>
                <a:spcPts val="800"/>
              </a:spcAft>
            </a:pPr>
            <a:r>
              <a:rPr lang="nb-NO" dirty="0">
                <a:effectLst/>
                <a:ea typeface="Calibri" panose="020F0502020204030204" pitchFamily="34" charset="0"/>
                <a:cs typeface="Times New Roman" panose="02020603050405020304" pitchFamily="18" charset="0"/>
              </a:rPr>
              <a:t>Prosjektet ledes av Karriere Agder, det er en prosessveileder/kontaktperson for Agder fengsel avdeling Froland og en for Agder fengsel avdeling Mandal.</a:t>
            </a:r>
          </a:p>
          <a:p>
            <a:pPr>
              <a:lnSpc>
                <a:spcPct val="107000"/>
              </a:lnSpc>
              <a:spcAft>
                <a:spcPts val="800"/>
              </a:spcAft>
            </a:pPr>
            <a:r>
              <a:rPr lang="nb-NO" dirty="0">
                <a:effectLst/>
                <a:ea typeface="Calibri" panose="020F0502020204030204" pitchFamily="34" charset="0"/>
                <a:cs typeface="Times New Roman" panose="02020603050405020304" pitchFamily="18" charset="0"/>
              </a:rPr>
              <a:t>Hensikten med retningslinjene er å sikre at elever som deltar i MFY får tilstrekkelig oppfølging, samt at utdanningsløpet blir videreført ved overføring til andre straffegjennomføringsformer eller løslatelse.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6583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0EFF29-B520-DC4C-80A6-E41CEAB83C81}"/>
              </a:ext>
            </a:extLst>
          </p:cNvPr>
          <p:cNvSpPr>
            <a:spLocks noGrp="1"/>
          </p:cNvSpPr>
          <p:nvPr>
            <p:ph type="title"/>
          </p:nvPr>
        </p:nvSpPr>
        <p:spPr>
          <a:xfrm>
            <a:off x="834501" y="315730"/>
            <a:ext cx="10153651" cy="685606"/>
          </a:xfrm>
        </p:spPr>
        <p:txBody>
          <a:bodyPr/>
          <a:lstStyle/>
          <a:p>
            <a:r>
              <a:rPr lang="nb-NO" dirty="0"/>
              <a:t>Prosessbeskrivelse</a:t>
            </a:r>
          </a:p>
        </p:txBody>
      </p:sp>
      <p:sp>
        <p:nvSpPr>
          <p:cNvPr id="3" name="Plassholder for innhold 2">
            <a:extLst>
              <a:ext uri="{FF2B5EF4-FFF2-40B4-BE49-F238E27FC236}">
                <a16:creationId xmlns:a16="http://schemas.microsoft.com/office/drawing/2014/main" id="{473D850C-CE1D-DBB7-39FF-36BAB541CF70}"/>
              </a:ext>
            </a:extLst>
          </p:cNvPr>
          <p:cNvSpPr>
            <a:spLocks noGrp="1"/>
          </p:cNvSpPr>
          <p:nvPr>
            <p:ph sz="half" idx="1"/>
          </p:nvPr>
        </p:nvSpPr>
        <p:spPr>
          <a:xfrm>
            <a:off x="834501" y="1136343"/>
            <a:ext cx="9960745" cy="4777096"/>
          </a:xfrm>
        </p:spPr>
        <p:txBody>
          <a:bodyPr/>
          <a:lstStyle/>
          <a:p>
            <a:pPr>
              <a:lnSpc>
                <a:spcPct val="107000"/>
              </a:lnSpc>
            </a:pPr>
            <a:r>
              <a:rPr lang="nb-NO" dirty="0">
                <a:effectLst/>
                <a:latin typeface="Arial" panose="020B0604020202020204" pitchFamily="34" charset="0"/>
                <a:ea typeface="Calibri" panose="020F0502020204030204" pitchFamily="34" charset="0"/>
                <a:cs typeface="Times New Roman" panose="02020603050405020304" pitchFamily="18" charset="0"/>
              </a:rPr>
              <a:t>Rådgiver i fengselsavdelingen har samtale med mulig deltaker, gir informasjon om MFY og gjør avklaringer: </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b-NO" dirty="0">
                <a:effectLst/>
                <a:latin typeface="Arial" panose="020B0604020202020204" pitchFamily="34" charset="0"/>
                <a:ea typeface="Calibri" panose="020F0502020204030204" pitchFamily="34" charset="0"/>
                <a:cs typeface="Times New Roman" panose="02020603050405020304" pitchFamily="18" charset="0"/>
              </a:rPr>
              <a:t>Opplæring som voksne</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b-NO" dirty="0">
                <a:effectLst/>
                <a:latin typeface="Arial" panose="020B0604020202020204" pitchFamily="34" charset="0"/>
                <a:ea typeface="Calibri" panose="020F0502020204030204" pitchFamily="34" charset="0"/>
                <a:cs typeface="Times New Roman" panose="02020603050405020304" pitchFamily="18" charset="0"/>
              </a:rPr>
              <a:t>Interesse for faget</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b-NO" dirty="0">
                <a:effectLst/>
                <a:latin typeface="Arial" panose="020B0604020202020204" pitchFamily="34" charset="0"/>
                <a:ea typeface="Calibri" panose="020F0502020204030204" pitchFamily="34" charset="0"/>
                <a:cs typeface="Times New Roman" panose="02020603050405020304" pitchFamily="18" charset="0"/>
              </a:rPr>
              <a:t>Tidligere erfaringer og opplæring</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b-NO" dirty="0">
                <a:effectLst/>
                <a:latin typeface="Arial" panose="020B0604020202020204" pitchFamily="34" charset="0"/>
                <a:ea typeface="Calibri" panose="020F0502020204030204" pitchFamily="34" charset="0"/>
                <a:cs typeface="Times New Roman" panose="02020603050405020304" pitchFamily="18" charset="0"/>
              </a:rPr>
              <a:t>Soningstid</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dirty="0">
                <a:effectLst/>
                <a:latin typeface="Arial" panose="020B0604020202020204" pitchFamily="34" charset="0"/>
                <a:ea typeface="Calibri" panose="020F0502020204030204" pitchFamily="34" charset="0"/>
                <a:cs typeface="Times New Roman" panose="02020603050405020304" pitchFamily="18" charset="0"/>
              </a:rPr>
              <a:t>Rådgiver tar kontakt med prosessveileder på telefon/mail for å videreformidle informasjon om deltaker. Tilbakeføringskoordinator skal også ha beskjed.</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41176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7E9104-C701-46AE-E272-FA3113BD01F3}"/>
              </a:ext>
            </a:extLst>
          </p:cNvPr>
          <p:cNvSpPr>
            <a:spLocks noGrp="1"/>
          </p:cNvSpPr>
          <p:nvPr>
            <p:ph type="title"/>
          </p:nvPr>
        </p:nvSpPr>
        <p:spPr>
          <a:xfrm>
            <a:off x="401158" y="126794"/>
            <a:ext cx="10153651" cy="685606"/>
          </a:xfrm>
        </p:spPr>
        <p:txBody>
          <a:bodyPr/>
          <a:lstStyle/>
          <a:p>
            <a:r>
              <a:rPr lang="nb-NO" dirty="0"/>
              <a:t>Prosessbeskrivelse forts.</a:t>
            </a:r>
          </a:p>
        </p:txBody>
      </p:sp>
      <p:sp>
        <p:nvSpPr>
          <p:cNvPr id="6" name="Plassholder for innhold 3">
            <a:extLst>
              <a:ext uri="{FF2B5EF4-FFF2-40B4-BE49-F238E27FC236}">
                <a16:creationId xmlns:a16="http://schemas.microsoft.com/office/drawing/2014/main" id="{812F719D-0F77-C9CB-F2E9-59B9CE52DE09}"/>
              </a:ext>
            </a:extLst>
          </p:cNvPr>
          <p:cNvSpPr>
            <a:spLocks noGrp="1"/>
          </p:cNvSpPr>
          <p:nvPr>
            <p:ph sz="half" idx="1"/>
          </p:nvPr>
        </p:nvSpPr>
        <p:spPr>
          <a:xfrm>
            <a:off x="133166" y="910054"/>
            <a:ext cx="11558726" cy="5144517"/>
          </a:xfrm>
        </p:spPr>
        <p:txBody>
          <a:bodyPr/>
          <a:lstStyle/>
          <a:p>
            <a:pPr>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Hvis deltaker tas inn i MFY, innkaller rådgiver til møte: deltaker, prosessveileder, faglærer, mestringsavdelingen v/tilbakeføringskoordinator eller sosialkonsulent. </a:t>
            </a:r>
          </a:p>
          <a:p>
            <a:pPr lvl="1">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Her informeres deltaker om opplæringsprosessen. </a:t>
            </a:r>
          </a:p>
          <a:p>
            <a:pPr lvl="1">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Deltager underskriver opplæringsavtale i eller kort tid etter møtet.  </a:t>
            </a:r>
          </a:p>
          <a:p>
            <a:pPr marL="457200" lvl="1" indent="0">
              <a:lnSpc>
                <a:spcPct val="107000"/>
              </a:lnSpc>
              <a:buNone/>
            </a:pP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Opplæring gis etter MFY forsøkslæreplan  </a:t>
            </a:r>
          </a:p>
          <a:p>
            <a:pPr marL="0" indent="0">
              <a:lnSpc>
                <a:spcPct val="107000"/>
              </a:lnSpc>
              <a:buNone/>
            </a:pP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Rådgiver i fengselsavdelingen innkaller til møte hver tredje måned (eller oftere ved behov):</a:t>
            </a:r>
          </a:p>
          <a:p>
            <a:pPr lvl="1">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deltaker, prosessveileder, sosialkonsulent, rådgiver og faglærer/arbeidsdriften.</a:t>
            </a:r>
          </a:p>
          <a:p>
            <a:pPr lvl="1">
              <a:lnSpc>
                <a:spcPct val="107000"/>
              </a:lnSpc>
            </a:pPr>
            <a:r>
              <a:rPr lang="nb-NO" sz="2000" dirty="0">
                <a:effectLst/>
                <a:latin typeface="Arial" panose="020B0604020202020204" pitchFamily="34" charset="0"/>
                <a:ea typeface="Calibri" panose="020F0502020204030204" pitchFamily="34" charset="0"/>
                <a:cs typeface="Times New Roman" panose="02020603050405020304" pitchFamily="18" charset="0"/>
              </a:rPr>
              <a:t>Agenda: progresjonsevaluering, oppfølging, informasjon om evt. endringer i soningen og annet. </a:t>
            </a:r>
          </a:p>
          <a:p>
            <a:pPr lvl="1">
              <a:lnSpc>
                <a:spcPct val="107000"/>
              </a:lnSpc>
            </a:pPr>
            <a:r>
              <a:rPr lang="nb-NO" sz="2000" i="1" dirty="0">
                <a:latin typeface="Arial" panose="020B0604020202020204" pitchFamily="34" charset="0"/>
                <a:ea typeface="Calibri" panose="020F0502020204030204" pitchFamily="34" charset="0"/>
                <a:cs typeface="Times New Roman" panose="02020603050405020304" pitchFamily="18" charset="0"/>
              </a:rPr>
              <a:t>Byggfag</a:t>
            </a:r>
            <a:r>
              <a:rPr lang="nb-NO" sz="2000" i="1" dirty="0">
                <a:effectLst/>
                <a:latin typeface="Arial" panose="020B0604020202020204" pitchFamily="34" charset="0"/>
                <a:ea typeface="Calibri" panose="020F0502020204030204" pitchFamily="34" charset="0"/>
                <a:cs typeface="Times New Roman" panose="02020603050405020304" pitchFamily="18" charset="0"/>
              </a:rPr>
              <a:t>: opplæringskontor må ha løpende dialog med faglærer/arbeidsdriften.</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70863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sjon12" id="{8334C8B6-EB41-43F3-8133-B851948BF684}" vid="{7891FC09-C2E9-479C-BC95-5A1EC8E5E0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9E48E2D17CF140820C79DBAEC12997" ma:contentTypeVersion="6" ma:contentTypeDescription="Opprett et nytt dokument." ma:contentTypeScope="" ma:versionID="fb083c0ec04bc0671c4d21eba9d76717">
  <xsd:schema xmlns:xsd="http://www.w3.org/2001/XMLSchema" xmlns:xs="http://www.w3.org/2001/XMLSchema" xmlns:p="http://schemas.microsoft.com/office/2006/metadata/properties" xmlns:ns2="e3e21a5c-3693-4d4b-9a3a-338a7bdf4d6a" xmlns:ns3="1ee02da4-c22f-4d31-beef-0c54a21d0888" targetNamespace="http://schemas.microsoft.com/office/2006/metadata/properties" ma:root="true" ma:fieldsID="7759eb7f4975554d860ab999c998d9dc" ns2:_="" ns3:_="">
    <xsd:import namespace="e3e21a5c-3693-4d4b-9a3a-338a7bdf4d6a"/>
    <xsd:import namespace="1ee02da4-c22f-4d31-beef-0c54a21d08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21a5c-3693-4d4b-9a3a-338a7bdf4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e02da4-c22f-4d31-beef-0c54a21d088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C758A-BFA1-4BBE-9B03-F8C774E76BDB}"/>
</file>

<file path=customXml/itemProps2.xml><?xml version="1.0" encoding="utf-8"?>
<ds:datastoreItem xmlns:ds="http://schemas.openxmlformats.org/officeDocument/2006/customXml" ds:itemID="{A2289CA7-DEF2-4516-B63C-EC272ED6CA21}"/>
</file>

<file path=customXml/itemProps3.xml><?xml version="1.0" encoding="utf-8"?>
<ds:datastoreItem xmlns:ds="http://schemas.openxmlformats.org/officeDocument/2006/customXml" ds:itemID="{4B38E5ED-4B1C-47B3-AB2F-1DB94F5FEA56}"/>
</file>

<file path=docProps/app.xml><?xml version="1.0" encoding="utf-8"?>
<Properties xmlns="http://schemas.openxmlformats.org/officeDocument/2006/extended-properties" xmlns:vt="http://schemas.openxmlformats.org/officeDocument/2006/docPropsVTypes">
  <Template>Andre_Mal PP_Karriere Agder_V1</Template>
  <TotalTime>236</TotalTime>
  <Words>844</Words>
  <Application>Microsoft Office PowerPoint</Application>
  <PresentationFormat>Widescreen</PresentationFormat>
  <Paragraphs>133</Paragraphs>
  <Slides>13</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13</vt:i4>
      </vt:variant>
    </vt:vector>
  </HeadingPairs>
  <TitlesOfParts>
    <vt:vector size="16" baseType="lpstr">
      <vt:lpstr>Arial</vt:lpstr>
      <vt:lpstr>Calibri</vt:lpstr>
      <vt:lpstr>Agder fylkeskommune PowerPointmal 16:9</vt:lpstr>
      <vt:lpstr>Modulbasert fag- og yrkesopplæring​(MFY)  (Videregående opplæring for voksne – VOV fra høst 2024)​</vt:lpstr>
      <vt:lpstr>Hva er Modulstrukturert fag- og yrkesopplæring?</vt:lpstr>
      <vt:lpstr>Kriterier/vilkår</vt:lpstr>
      <vt:lpstr>Hvem er deltakerne?</vt:lpstr>
      <vt:lpstr>PowerPoint-presentasjon</vt:lpstr>
      <vt:lpstr>PowerPoint-presentasjon</vt:lpstr>
      <vt:lpstr>Rutiner Karriere Agder og Agder fengsel</vt:lpstr>
      <vt:lpstr>Prosessbeskrivelse</vt:lpstr>
      <vt:lpstr>Prosessbeskrivelse forts.</vt:lpstr>
      <vt:lpstr>Prosessbeskrivelse forts.</vt:lpstr>
      <vt:lpstr>Prosessbeskrivelse forts.</vt:lpstr>
      <vt:lpstr>Fagbrev i MFY Agder Fengsel</vt:lpstr>
      <vt:lpstr>Takk for oppmerksomheten!</vt:lpstr>
    </vt:vector>
  </TitlesOfParts>
  <Company>IKT Agder IKS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Modulbasert fag- og yrkesopplæring​(MFY)  (Videregående opplæring for voksne – VOV fra høst 2024)​</dc:title>
  <dc:creator>Sistek, Almedina</dc:creator>
  <cp:lastModifiedBy>Sistek, Almedina</cp:lastModifiedBy>
  <cp:revision>1</cp:revision>
  <cp:lastPrinted>2023-04-24T16:46:58Z</cp:lastPrinted>
  <dcterms:created xsi:type="dcterms:W3CDTF">2023-04-24T12:51:59Z</dcterms:created>
  <dcterms:modified xsi:type="dcterms:W3CDTF">2023-04-24T16:48:25Z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0x0101000F9E48E2D17CF140820C79DBAEC12997</vt:lpwstr>
  </property>
</Properties>
</file>