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style1.xml" ContentType="application/vnd.ms-office.chartstyle+xml"/>
  <Override PartName="/ppt/theme/theme2.xml" ContentType="application/vnd.openxmlformats-officedocument.them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88163" cy="1002188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DVOZ1AwrUWFJrmRyIx+hup4Fc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lfksky-my.sharepoint.com/personal/knud-erik_ostenfeldt_gissel_vlfk_no/Documents/oppikrim/Oppikrimdagene%202023/skoleplan%20kapasit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Kapasitet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'Ark1'!$B$3:$Z$3</c:f>
              <c:numCache>
                <c:formatCode>General</c:formatCode>
                <c:ptCount val="25"/>
                <c:pt idx="0" formatCode="0.00">
                  <c:v>20</c:v>
                </c:pt>
                <c:pt idx="1">
                  <c:v>20</c:v>
                </c:pt>
                <c:pt idx="2" formatCode="0.00">
                  <c:v>70</c:v>
                </c:pt>
                <c:pt idx="3" formatCode="0.00">
                  <c:v>70</c:v>
                </c:pt>
                <c:pt idx="4" formatCode="0.00">
                  <c:v>70</c:v>
                </c:pt>
                <c:pt idx="5" formatCode="0.00">
                  <c:v>70</c:v>
                </c:pt>
                <c:pt idx="6" formatCode="0.00">
                  <c:v>40</c:v>
                </c:pt>
                <c:pt idx="7" formatCode="0.00">
                  <c:v>40</c:v>
                </c:pt>
                <c:pt idx="8" formatCode="0.00">
                  <c:v>5</c:v>
                </c:pt>
                <c:pt idx="9" formatCode="0.00">
                  <c:v>5</c:v>
                </c:pt>
                <c:pt idx="10" formatCode="0.00">
                  <c:v>80</c:v>
                </c:pt>
                <c:pt idx="11" formatCode="0.00">
                  <c:v>80</c:v>
                </c:pt>
                <c:pt idx="12" formatCode="0.00">
                  <c:v>50</c:v>
                </c:pt>
                <c:pt idx="13" formatCode="0.00">
                  <c:v>50</c:v>
                </c:pt>
                <c:pt idx="14" formatCode="0.00">
                  <c:v>100</c:v>
                </c:pt>
                <c:pt idx="15" formatCode="0.00">
                  <c:v>100</c:v>
                </c:pt>
                <c:pt idx="16" formatCode="0.00">
                  <c:v>100</c:v>
                </c:pt>
                <c:pt idx="17" formatCode="0.00">
                  <c:v>100</c:v>
                </c:pt>
                <c:pt idx="18" formatCode="0.00">
                  <c:v>0</c:v>
                </c:pt>
                <c:pt idx="19" formatCode="0.00">
                  <c:v>100</c:v>
                </c:pt>
                <c:pt idx="20" formatCode="0.00">
                  <c:v>100</c:v>
                </c:pt>
                <c:pt idx="21" formatCode="0.00">
                  <c:v>100</c:v>
                </c:pt>
                <c:pt idx="22" formatCode="0.00">
                  <c:v>100</c:v>
                </c:pt>
                <c:pt idx="23" formatCode="0.00">
                  <c:v>100</c:v>
                </c:pt>
                <c:pt idx="24" formatCode="0.0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7B-426C-B4C7-A77702F86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3464655"/>
        <c:axId val="1193465487"/>
      </c:lineChart>
      <c:catAx>
        <c:axId val="1193464655"/>
        <c:scaling>
          <c:orientation val="minMax"/>
        </c:scaling>
        <c:delete val="1"/>
        <c:axPos val="b"/>
        <c:majorTickMark val="none"/>
        <c:minorTickMark val="none"/>
        <c:tickLblPos val="nextTo"/>
        <c:crossAx val="1193465487"/>
        <c:crosses val="autoZero"/>
        <c:auto val="1"/>
        <c:lblAlgn val="ctr"/>
        <c:lblOffset val="100"/>
        <c:noMultiLvlLbl val="0"/>
      </c:catAx>
      <c:valAx>
        <c:axId val="119346548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19346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Døme på dokumentasjon  - inntakssamtale – logg - </a:t>
            </a:r>
            <a:endParaRPr/>
          </a:p>
        </p:txBody>
      </p:sp>
      <p:sp>
        <p:nvSpPr>
          <p:cNvPr id="226" name="Google Shape;226;p10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Elev – privatist, soningslengde,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Sammensatt konkret individuell vurdering</a:t>
            </a:r>
            <a:endParaRPr/>
          </a:p>
        </p:txBody>
      </p:sp>
      <p:sp>
        <p:nvSpPr>
          <p:cNvPr id="233" name="Google Shape;233;p11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Dokulive, tverrfaglig møter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Godt samarbeid er viktig! For begge parter</a:t>
            </a:r>
            <a:endParaRPr/>
          </a:p>
        </p:txBody>
      </p:sp>
      <p:sp>
        <p:nvSpPr>
          <p:cNvPr id="264" name="Google Shape;264;p14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Den ideele oppstart kan man ha tanker om, men realiteten krever en fleksibel og omstillings parat skole og læreesab</a:t>
            </a:r>
            <a:endParaRPr/>
          </a:p>
        </p:txBody>
      </p:sp>
      <p:sp>
        <p:nvSpPr>
          <p:cNvPr id="281" name="Google Shape;281;p16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8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Statsforvalteren ser en sammenheng mellom riksrev. Resultat og tilsyn med Oslo og Bergen – det er vi enige i og skal i det kommende vise 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Tilsyn ikke kontroll </a:t>
            </a:r>
            <a:endParaRPr/>
          </a:p>
        </p:txBody>
      </p:sp>
      <p:sp>
        <p:nvSpPr>
          <p:cNvPr id="165" name="Google Shape;165;p3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2 ulike tilnærminger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Oslo: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Bergen: valgte i forbindelse med varsel av tilsyn å skriftliggjøre de uskrevne prosedyrer. Åsane vgs fikk dermed tilbakemelding på prosedyrer og vedtaksmaler og unngikk avvik på manglende prosedyrer. Skoleeiger Vestlandfylkes kommune valte en tilnerming meir lik med Oslo</a:t>
            </a:r>
            <a:endParaRPr/>
          </a:p>
        </p:txBody>
      </p:sp>
      <p:sp>
        <p:nvSpPr>
          <p:cNvPr id="172" name="Google Shape;172;p4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Eksempler på søknadsskjema og enkeltvedtak</a:t>
            </a:r>
            <a:endParaRPr/>
          </a:p>
        </p:txBody>
      </p:sp>
      <p:sp>
        <p:nvSpPr>
          <p:cNvPr id="200" name="Google Shape;200;p7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Mal i fylkeskommunal arkivsystem, kopi til eleven og i doculive kriminalomsorg – husk samtykke</a:t>
            </a:r>
            <a:endParaRPr/>
          </a:p>
        </p:txBody>
      </p:sp>
      <p:sp>
        <p:nvSpPr>
          <p:cNvPr id="218" name="Google Shape;218;p9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lysbil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2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2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2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2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2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2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2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ekst">
  <p:cSld name="Tittel og teks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 med tekst">
  <p:cSld name="Sitat med teks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07" name="Google Shape;107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nekort">
  <p:cSld name="Navnekor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nekort med sitat">
  <p:cSld name="Navnekort med sita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22" name="Google Shape;122;p3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3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nn eller Usann">
  <p:cSld name="Sann eller Usan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2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2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2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2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nud-erik.ostenfeldt.gissel@vlfk.n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se.londal@osloskolen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no-NO"/>
              <a:t>Oppikrimdagene </a:t>
            </a:r>
            <a:br>
              <a:rPr lang="no-NO"/>
            </a:br>
            <a:r>
              <a:rPr lang="no-NO"/>
              <a:t>2023</a:t>
            </a:r>
            <a:endParaRPr/>
          </a:p>
        </p:txBody>
      </p:sp>
      <p:sp>
        <p:nvSpPr>
          <p:cNvPr id="149" name="Google Shape;149;p1"/>
          <p:cNvSpPr txBox="1">
            <a:spLocks noGrp="1"/>
          </p:cNvSpPr>
          <p:nvPr>
            <p:ph type="subTitle" idx="1"/>
          </p:nvPr>
        </p:nvSpPr>
        <p:spPr>
          <a:xfrm>
            <a:off x="1303020" y="4050833"/>
            <a:ext cx="859535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no-NO"/>
              <a:t>Knud Erik Gissel, avdelingsleder Åsane vgs, Bergen fengsel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no-NO"/>
              <a:t>Lise Løndal, ass.rektor Grønland voksenopplæring, Bredtveit og Oslo fengsel</a:t>
            </a:r>
            <a:endParaRPr/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094" y="710738"/>
            <a:ext cx="197485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 descr="Åsane vgs_RG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4912" y="805393"/>
            <a:ext cx="4560571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5968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o-NO"/>
              <a:t>Dokumentasjon</a:t>
            </a:r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body" idx="1"/>
          </p:nvPr>
        </p:nvSpPr>
        <p:spPr>
          <a:xfrm>
            <a:off x="677325" y="1504448"/>
            <a:ext cx="8596800" cy="45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Statsforvalter påpeker </a:t>
            </a:r>
            <a:r>
              <a:rPr lang="no-NO" b="1"/>
              <a:t>manglende dokumentasjon </a:t>
            </a:r>
            <a:r>
              <a:rPr lang="no-NO"/>
              <a:t>på opplæring, manglende opplæringsplaner med henvisning til læreplanmål, manglende vedtak om opplæring og begrunnelser for hvorfor deltakere med rett ikke tilbys noe annet enn privatisteksamen. 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Opplæringen (også for kurs) skal forankres i læreplaner, og dette skal dokumenteres. 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Alle søknader, vedtak og dokumentasjon av opplæringen skal arkiveres i den enkeltes websakmappe/elements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o-NO"/>
              <a:t>Tilbud om opplæring</a:t>
            </a:r>
            <a:endParaRPr/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677325" y="1652048"/>
            <a:ext cx="8596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GVO har tradisjon på å kun ha privatister. Dette er, etter Statsforvalters syn, ikke forenlig med å oppfylle den enkeltes rettigheter.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Det kan likevel være slik at det i noen tilfeller kan være mest hensiktsmessig for en deltaker å gjennomføre eksamen som privatist. Dette må begrunnes.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GVO må tilrettelegge for at innsatte som har rett til det skal kunne gjennomføre opplæringen med underveis- og sluttvurdering.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/>
              <a:t>På Oppikrim: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/>
              <a:t>https://www.oppikrim.no/nn/nyhende/2023/02/elev-privatist-eller-vaksen--har-det-eigentleg-noko-a-seie/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o-NO"/>
              <a:t>Strukturert prosess</a:t>
            </a:r>
            <a:endParaRPr/>
          </a:p>
        </p:txBody>
      </p:sp>
      <p:grpSp>
        <p:nvGrpSpPr>
          <p:cNvPr id="243" name="Google Shape;243;p12"/>
          <p:cNvGrpSpPr/>
          <p:nvPr/>
        </p:nvGrpSpPr>
        <p:grpSpPr>
          <a:xfrm>
            <a:off x="838100" y="2193672"/>
            <a:ext cx="8588337" cy="928468"/>
            <a:chOff x="3987" y="1476484"/>
            <a:chExt cx="8588337" cy="928468"/>
          </a:xfrm>
        </p:grpSpPr>
        <p:sp>
          <p:nvSpPr>
            <p:cNvPr id="244" name="Google Shape;244;p12"/>
            <p:cNvSpPr/>
            <p:nvPr/>
          </p:nvSpPr>
          <p:spPr>
            <a:xfrm>
              <a:off x="3987" y="1476484"/>
              <a:ext cx="2321172" cy="928468"/>
            </a:xfrm>
            <a:prstGeom prst="chevron">
              <a:avLst>
                <a:gd name="adj" fmla="val 50000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2"/>
            <p:cNvSpPr txBox="1"/>
            <p:nvPr/>
          </p:nvSpPr>
          <p:spPr>
            <a:xfrm>
              <a:off x="468221" y="1476484"/>
              <a:ext cx="1392704" cy="928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000" tIns="29325" rIns="29325" bIns="29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rebuchet MS"/>
                <a:buNone/>
              </a:pPr>
              <a:r>
                <a:rPr lang="no-NO" sz="2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Informere</a:t>
              </a:r>
              <a:endParaRPr/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2093042" y="1476484"/>
              <a:ext cx="2321172" cy="928468"/>
            </a:xfrm>
            <a:prstGeom prst="chevron">
              <a:avLst>
                <a:gd name="adj" fmla="val 50000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2"/>
            <p:cNvSpPr txBox="1"/>
            <p:nvPr/>
          </p:nvSpPr>
          <p:spPr>
            <a:xfrm>
              <a:off x="2557276" y="1476484"/>
              <a:ext cx="1392704" cy="928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000" tIns="29325" rIns="29325" bIns="29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rebuchet MS"/>
                <a:buNone/>
              </a:pPr>
              <a:r>
                <a:rPr lang="no-NO" sz="2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Søknad</a:t>
              </a: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4182097" y="1476484"/>
              <a:ext cx="2321172" cy="928468"/>
            </a:xfrm>
            <a:prstGeom prst="chevron">
              <a:avLst>
                <a:gd name="adj" fmla="val 50000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2"/>
            <p:cNvSpPr txBox="1"/>
            <p:nvPr/>
          </p:nvSpPr>
          <p:spPr>
            <a:xfrm>
              <a:off x="4646331" y="1476484"/>
              <a:ext cx="1392704" cy="928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000" tIns="29325" rIns="29325" bIns="29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rebuchet MS"/>
                <a:buNone/>
              </a:pPr>
              <a:r>
                <a:rPr lang="no-NO" sz="2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Vurdere</a:t>
              </a: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6271152" y="1476484"/>
              <a:ext cx="2321172" cy="928468"/>
            </a:xfrm>
            <a:prstGeom prst="chevron">
              <a:avLst>
                <a:gd name="adj" fmla="val 50000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2"/>
            <p:cNvSpPr txBox="1"/>
            <p:nvPr/>
          </p:nvSpPr>
          <p:spPr>
            <a:xfrm>
              <a:off x="6735386" y="1476484"/>
              <a:ext cx="1392704" cy="928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000" tIns="29325" rIns="29325" bIns="29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rebuchet MS"/>
                <a:buNone/>
              </a:pPr>
              <a:r>
                <a:rPr lang="no-NO" sz="2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Vedtak</a:t>
              </a:r>
              <a:endParaRPr/>
            </a:p>
          </p:txBody>
        </p:sp>
      </p:grpSp>
      <p:sp>
        <p:nvSpPr>
          <p:cNvPr id="252" name="Google Shape;252;p12"/>
          <p:cNvSpPr/>
          <p:nvPr/>
        </p:nvSpPr>
        <p:spPr>
          <a:xfrm>
            <a:off x="2512888" y="3603300"/>
            <a:ext cx="5238900" cy="1362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Organisere/optimal bruk av ressurser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o-NO"/>
              <a:t>Karriereplan, skoleplan, fremtidsplan</a:t>
            </a:r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body" idx="1"/>
          </p:nvPr>
        </p:nvSpPr>
        <p:spPr>
          <a:xfrm>
            <a:off x="677325" y="1674750"/>
            <a:ext cx="6322500" cy="4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no-NO" sz="2400" b="0" i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«Det er lovfestet at alle fylkeskommuner skal ha et tilbud om karriereveiledning, som er gratis og åpent for alle innbyggere. Det finnes karrieresentre i alle fylker.»  </a:t>
            </a:r>
            <a:r>
              <a:rPr lang="no-NO" sz="1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www.re</a:t>
            </a:r>
            <a:r>
              <a:rPr lang="no-NO" sz="1400" b="0" i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gjeringen.no 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0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no-NO" sz="20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Det gjelder også innsatte i fengslene. Det er derfor ønskelig å arbeide </a:t>
            </a:r>
            <a:r>
              <a:rPr lang="no-NO" sz="2000" b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mer systematisk</a:t>
            </a:r>
            <a:r>
              <a:rPr lang="no-NO" sz="20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med individuelle karriereplaner for den enkelte skoledeltaker, eller andre innsatte som ønsker veiledning.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0" name="Google Shape;2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325" y="2223800"/>
            <a:ext cx="4580774" cy="241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o-NO"/>
              <a:t>Samhandling Kriminalomsorg - skole</a:t>
            </a:r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body" idx="1"/>
          </p:nvPr>
        </p:nvSpPr>
        <p:spPr>
          <a:xfrm>
            <a:off x="776085" y="1433914"/>
            <a:ext cx="52077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Straffegjennomføringsloven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Opplæringsloven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o-NO"/>
              <a:t>Overraskende for mange at opplæringsrett står så sterkt</a:t>
            </a:r>
            <a:endParaRPr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Finne samarbeidsarenaer</a:t>
            </a: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8350" y="1831825"/>
            <a:ext cx="2147499" cy="30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8350" y="3183600"/>
            <a:ext cx="2186600" cy="32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5250" y="4228850"/>
            <a:ext cx="4256474" cy="223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87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o-NO"/>
              <a:t>Den ideelle oppstarten</a:t>
            </a:r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body" idx="1"/>
          </p:nvPr>
        </p:nvSpPr>
        <p:spPr>
          <a:xfrm>
            <a:off x="677334" y="1488333"/>
            <a:ext cx="8596668" cy="455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no-NO" sz="1800" b="1">
                <a:latin typeface="Arial"/>
                <a:ea typeface="Arial"/>
                <a:cs typeface="Arial"/>
                <a:sym typeface="Arial"/>
              </a:rPr>
              <a:t>Riksrevisjonens beskrivelse av den ideelle oppstart</a:t>
            </a:r>
            <a:endParaRPr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SzPts val="1120"/>
              <a:buChar char="►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Den domfelte får informasjon før innsettelse</a:t>
            </a:r>
            <a:endParaRPr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SzPts val="1120"/>
              <a:buChar char="►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Førstegangssamtale med betjent som informerer om tilbudet og kartlegger behovene (langsiktige og akutte)</a:t>
            </a:r>
            <a:endParaRPr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SzPts val="1120"/>
              <a:buChar char="►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Fremtidsplanleggingen skal starte allerede første dag og det skal utarbeides et plandokument. Tiltak skal gjennomføres og evalueres.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440"/>
              <a:buChar char="►"/>
            </a:pPr>
            <a:r>
              <a:rPr lang="no-NO" sz="1800" b="1">
                <a:latin typeface="Arial"/>
                <a:ea typeface="Arial"/>
                <a:cs typeface="Arial"/>
                <a:sym typeface="Arial"/>
              </a:rPr>
              <a:t>GVO/Åsanes beskrivelse av den ideelle oppstart</a:t>
            </a:r>
            <a:endParaRPr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SzPts val="1120"/>
              <a:buChar char="►"/>
            </a:pPr>
            <a:r>
              <a:rPr lang="no-NO">
                <a:latin typeface="Calibri"/>
                <a:ea typeface="Calibri"/>
                <a:cs typeface="Calibri"/>
                <a:sym typeface="Calibri"/>
              </a:rPr>
              <a:t>Informasjon om tilbud på forhånd og ved førstegangssamtale med betjent</a:t>
            </a:r>
            <a:endParaRPr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SzPts val="1120"/>
              <a:buChar char="►"/>
            </a:pPr>
            <a:r>
              <a:rPr lang="no-NO">
                <a:latin typeface="Calibri"/>
                <a:ea typeface="Calibri"/>
                <a:cs typeface="Calibri"/>
                <a:sym typeface="Calibri"/>
              </a:rPr>
              <a:t>Skolen får informasjon om alle som innsettes</a:t>
            </a:r>
            <a:endParaRPr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SzPts val="1120"/>
              <a:buChar char="►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o-NO" sz="1400">
                <a:latin typeface="Calibri"/>
                <a:ea typeface="Calibri"/>
                <a:cs typeface="Calibri"/>
                <a:sym typeface="Calibri"/>
              </a:rPr>
              <a:t>Kartlegge: ønsker, rettigheter, kapasitet ( utdanningsparat )</a:t>
            </a:r>
            <a:endParaRPr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SzPts val="1120"/>
              <a:buChar char="►"/>
            </a:pPr>
            <a:r>
              <a:rPr lang="no-NO" sz="1400">
                <a:latin typeface="Calibri"/>
                <a:ea typeface="Calibri"/>
                <a:cs typeface="Calibri"/>
                <a:sym typeface="Calibri"/>
              </a:rPr>
              <a:t>Planlegge skoleplan/karriereplan i relasjon til soningsplan</a:t>
            </a:r>
            <a:endParaRPr/>
          </a:p>
          <a:p>
            <a:pPr marL="1143000" lvl="2" indent="-157480" algn="l" rtl="0">
              <a:spcBef>
                <a:spcPts val="1800"/>
              </a:spcBef>
              <a:spcAft>
                <a:spcPts val="0"/>
              </a:spcAft>
              <a:buSzPts val="112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51459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44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18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Google Shape;283;p16"/>
          <p:cNvGraphicFramePr/>
          <p:nvPr/>
        </p:nvGraphicFramePr>
        <p:xfrm>
          <a:off x="441434" y="1587063"/>
          <a:ext cx="9795642" cy="321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4" name="Google Shape;284;p16"/>
          <p:cNvSpPr txBox="1">
            <a:spLocks noGrp="1"/>
          </p:cNvSpPr>
          <p:nvPr>
            <p:ph type="title"/>
          </p:nvPr>
        </p:nvSpPr>
        <p:spPr>
          <a:xfrm>
            <a:off x="792947" y="34684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o-NO"/>
              <a:t>Individuell oppstart og løp med utgangspunkt i kapasitet</a:t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893380" y="5728138"/>
            <a:ext cx="1271752" cy="5044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7160" y="-339872"/>
                </a:lnTo>
              </a:path>
            </a:pathLst>
          </a:cu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Fengsling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1949669" y="5044432"/>
            <a:ext cx="1150884" cy="5044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5061" y="-30000"/>
                </a:moveTo>
                <a:lnTo>
                  <a:pt x="37108" y="-170000"/>
                </a:lnTo>
                <a:lnTo>
                  <a:pt x="34362" y="-429872"/>
                </a:lnTo>
              </a:path>
            </a:pathLst>
          </a:cu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Varetekt</a:t>
            </a:r>
            <a:endParaRPr/>
          </a:p>
        </p:txBody>
      </p:sp>
      <p:sp>
        <p:nvSpPr>
          <p:cNvPr id="287" name="Google Shape;287;p16"/>
          <p:cNvSpPr/>
          <p:nvPr/>
        </p:nvSpPr>
        <p:spPr>
          <a:xfrm>
            <a:off x="2822026" y="5728138"/>
            <a:ext cx="1744717" cy="5044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89036" y="-15000"/>
                </a:moveTo>
                <a:lnTo>
                  <a:pt x="71807" y="-207500"/>
                </a:lnTo>
                <a:lnTo>
                  <a:pt x="43759" y="-419873"/>
                </a:lnTo>
              </a:path>
            </a:pathLst>
          </a:cu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Hovedforhandling</a:t>
            </a:r>
            <a:endParaRPr/>
          </a:p>
        </p:txBody>
      </p:sp>
      <p:sp>
        <p:nvSpPr>
          <p:cNvPr id="288" name="Google Shape;288;p16"/>
          <p:cNvSpPr/>
          <p:nvPr/>
        </p:nvSpPr>
        <p:spPr>
          <a:xfrm>
            <a:off x="4587764" y="5117470"/>
            <a:ext cx="930167" cy="5044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24193" y="-64872"/>
                </a:lnTo>
              </a:path>
            </a:pathLst>
          </a:cu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Dom</a:t>
            </a:r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5707117" y="5728138"/>
            <a:ext cx="777766" cy="5044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49278" y="-35000"/>
                </a:moveTo>
                <a:lnTo>
                  <a:pt x="58072" y="-125000"/>
                </a:lnTo>
                <a:lnTo>
                  <a:pt x="522" y="-519872"/>
                </a:lnTo>
              </a:path>
            </a:pathLst>
          </a:cu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Anke</a:t>
            </a:r>
            <a:endParaRPr/>
          </a:p>
        </p:txBody>
      </p:sp>
      <p:sp>
        <p:nvSpPr>
          <p:cNvPr id="290" name="Google Shape;290;p16"/>
          <p:cNvSpPr/>
          <p:nvPr/>
        </p:nvSpPr>
        <p:spPr>
          <a:xfrm>
            <a:off x="7262648" y="5980386"/>
            <a:ext cx="1744717" cy="7882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0723" y="-25000"/>
                </a:moveTo>
                <a:lnTo>
                  <a:pt x="53011" y="-117500"/>
                </a:lnTo>
                <a:lnTo>
                  <a:pt x="31470" y="-229772"/>
                </a:lnTo>
              </a:path>
            </a:pathLst>
          </a:cu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 tur i sikkerhetscelle</a:t>
            </a:r>
            <a:endParaRPr/>
          </a:p>
        </p:txBody>
      </p:sp>
      <p:sp>
        <p:nvSpPr>
          <p:cNvPr id="291" name="Google Shape;291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3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no-NO"/>
              <a:t>Ønskeliste</a:t>
            </a:r>
            <a:endParaRPr/>
          </a:p>
        </p:txBody>
      </p:sp>
      <p:sp>
        <p:nvSpPr>
          <p:cNvPr id="297" name="Google Shape;297;p1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Oversikt over skoletilbud i fengselsundervisningen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Oversikt på arbeidspraksis og godkjente læreplasser i fengslene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Fora for skoleledere i fengselsundervisningen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o-NO"/>
              <a:t>Delingsplattform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o-NO"/>
              <a:t>Chatfora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o-NO"/>
              <a:t>Nasjonal koordinator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Felles skoleadministrativt system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o-NO"/>
              <a:t>Takk for oppmerksomheten!</a:t>
            </a:r>
            <a:br>
              <a:rPr lang="no-NO"/>
            </a:br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Knud Erik Gissel, avdelingsleder Åsane vgs, Bergen fengsel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o-NO" sz="1800" u="sng">
                <a:solidFill>
                  <a:srgbClr val="0563C1"/>
                </a:solid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knud-erik.ostenfeldt.gissel@vlfk.no</a:t>
            </a:r>
            <a:endParaRPr sz="1800" u="sng">
              <a:solidFill>
                <a:srgbClr val="0563C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o-NO"/>
              <a:t>Tel 55393781 / 92258199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Lise Løndal, ass.rektor Grønland voksenopplæring, Bredtveit og Oslo fengsel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o-NO" u="sng">
                <a:solidFill>
                  <a:schemeClr val="hlink"/>
                </a:solidFill>
                <a:hlinkClick r:id="rId4"/>
              </a:rPr>
              <a:t>Lise.londal@osloskolen.no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o-NO"/>
              <a:t>Tel 22803454/92253549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>
            <a:spLocks noGrp="1"/>
          </p:cNvSpPr>
          <p:nvPr>
            <p:ph type="title"/>
          </p:nvPr>
        </p:nvSpPr>
        <p:spPr>
          <a:xfrm>
            <a:off x="410634" y="323850"/>
            <a:ext cx="8596668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o-NO"/>
              <a:t>Og vi er:</a:t>
            </a:r>
            <a:endParaRPr/>
          </a:p>
        </p:txBody>
      </p:sp>
      <p:pic>
        <p:nvPicPr>
          <p:cNvPr id="158" name="Google Shape;158;p2" descr="Nyheter, Bergen fengsel | Kvinne truet med å bombe Bergen fengse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26945" y="1357313"/>
            <a:ext cx="4277212" cy="285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"/>
          <p:cNvSpPr txBox="1"/>
          <p:nvPr/>
        </p:nvSpPr>
        <p:spPr>
          <a:xfrm>
            <a:off x="667410" y="4582454"/>
            <a:ext cx="441801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Bredtveit fengsel og forvaringsanstalt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Kvinnefengsel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40 (35) Høysikkerhet/19 lavsikkerhet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Skole: fellesfag: yf og sf/påbygg, kurs, frisør, RM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 leder, 1 rådgiver, 11 lærere i 7 årsverk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2"/>
          <p:cNvSpPr txBox="1"/>
          <p:nvPr/>
        </p:nvSpPr>
        <p:spPr>
          <a:xfrm>
            <a:off x="5526945" y="4530727"/>
            <a:ext cx="525535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Bergen fengsel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Mannsdominert fengsel ( </a:t>
            </a:r>
            <a:r>
              <a:rPr lang="no-NO" sz="1800" strike="sng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 kvinneplasser </a:t>
            </a: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203 plasser Høgsikkerhet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Skole: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RM, BA, TIF, SSR, Påbygg, kurs, mm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avdleder, 2 rådgiver, 30 lærer i 16 årsverk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1" name="Google Shape;161;p2" descr="Et bilde som inneholder gress&#10;&#10;Automatisk generer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327" y="1358011"/>
            <a:ext cx="4480931" cy="2915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no-NO" sz="2800" b="1">
                <a:latin typeface="Calibri"/>
                <a:ea typeface="Calibri"/>
                <a:cs typeface="Calibri"/>
                <a:sym typeface="Calibri"/>
              </a:rPr>
              <a:t>Riksrevisjonens undersøkelse – </a:t>
            </a:r>
            <a:br>
              <a:rPr lang="no-NO" sz="2800" b="1">
                <a:latin typeface="Calibri"/>
                <a:ea typeface="Calibri"/>
                <a:cs typeface="Calibri"/>
                <a:sym typeface="Calibri"/>
              </a:rPr>
            </a:br>
            <a:r>
              <a:rPr lang="no-NO" sz="2800" b="1">
                <a:latin typeface="Calibri"/>
                <a:ea typeface="Calibri"/>
                <a:cs typeface="Calibri"/>
                <a:sym typeface="Calibri"/>
              </a:rPr>
              <a:t>med søkelys på identifisert </a:t>
            </a:r>
            <a:r>
              <a:rPr lang="no-NO" sz="2800" b="1" i="1">
                <a:latin typeface="Calibri"/>
                <a:ea typeface="Calibri"/>
                <a:cs typeface="Calibri"/>
                <a:sym typeface="Calibri"/>
              </a:rPr>
              <a:t>nedgang i andelen innsatte som tar opplæring</a:t>
            </a:r>
            <a:r>
              <a:rPr lang="no-NO" sz="2800" b="1"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no-NO" sz="2800" b="1" i="1">
                <a:latin typeface="Calibri"/>
                <a:ea typeface="Calibri"/>
                <a:cs typeface="Calibri"/>
                <a:sym typeface="Calibri"/>
              </a:rPr>
              <a:t>oppstarten av soningsforløpet</a:t>
            </a:r>
            <a:r>
              <a:rPr lang="no-NO" sz="28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/>
          </a:p>
        </p:txBody>
      </p:sp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no-NO"/>
              <a:t>Oppgave til Oslo og Bergen: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no-NO" sz="1800">
                <a:latin typeface="Calibri"/>
                <a:ea typeface="Calibri"/>
                <a:cs typeface="Calibri"/>
                <a:sym typeface="Calibri"/>
              </a:rPr>
              <a:t>Hva er de overordnede konklusjonene til Statsforvalteren etter tilsynet, og hvilke praktiske følger får dette for praksisen ved GVO/Åsane? </a:t>
            </a:r>
            <a:r>
              <a:rPr lang="no-NO" u="sng">
                <a:latin typeface="Calibri"/>
                <a:ea typeface="Calibri"/>
                <a:cs typeface="Calibri"/>
                <a:sym typeface="Calibri"/>
              </a:rPr>
              <a:t>Med et</a:t>
            </a:r>
            <a:r>
              <a:rPr lang="no-NO" sz="1800" u="sng">
                <a:latin typeface="Calibri"/>
                <a:ea typeface="Calibri"/>
                <a:cs typeface="Calibri"/>
                <a:sym typeface="Calibri"/>
              </a:rPr>
              <a:t> særlig fokus på det som gjelder for oppstarten av soningsforløpet.</a:t>
            </a:r>
            <a:r>
              <a:rPr lang="no-NO" sz="1800">
                <a:latin typeface="Calibri"/>
                <a:ea typeface="Calibri"/>
                <a:cs typeface="Calibri"/>
                <a:sym typeface="Calibri"/>
              </a:rPr>
              <a:t> (Informasjon, rådgiving, kartlegging, vedtak eller lignende) 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AutoNum type="arabicPeriod"/>
            </a:pPr>
            <a:r>
              <a:rPr lang="no-NO" sz="1800">
                <a:latin typeface="Calibri"/>
                <a:ea typeface="Calibri"/>
                <a:cs typeface="Calibri"/>
                <a:sym typeface="Calibri"/>
              </a:rPr>
              <a:t>Hvordan vurderer GVO/Åsane Riksrevisjonens sin </a:t>
            </a:r>
            <a:r>
              <a:rPr lang="no-NO" sz="1800" b="1">
                <a:latin typeface="Calibri"/>
                <a:ea typeface="Calibri"/>
                <a:cs typeface="Calibri"/>
                <a:sym typeface="Calibri"/>
              </a:rPr>
              <a:t>beskrivelse av den ideelle oppstarten på soningsløpet? </a:t>
            </a:r>
            <a:r>
              <a:rPr lang="no-NO" sz="1800">
                <a:latin typeface="Calibri"/>
                <a:ea typeface="Calibri"/>
                <a:cs typeface="Calibri"/>
                <a:sym typeface="Calibri"/>
              </a:rPr>
              <a:t>Hvordan mener GVO/Åsane at den ideelle oppstarten bør se ut? </a:t>
            </a:r>
            <a:endParaRPr/>
          </a:p>
          <a:p>
            <a:pPr marL="342900" lvl="0" indent="-251459" algn="l" rtl="0">
              <a:spcBef>
                <a:spcPts val="18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676640" y="2566677"/>
            <a:ext cx="347556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no-NO" b="1"/>
              <a:t>«Rett til opplæring for innsatte i fengsel»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no-NO">
                <a:solidFill>
                  <a:srgbClr val="0070C0"/>
                </a:solidFill>
              </a:rPr>
              <a:t>Oppfyller Oslo Kommune kravene i regelverket når det gjelder innsattes rett til opplæring?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815" y="1330279"/>
            <a:ext cx="1974850" cy="11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 txBox="1"/>
          <p:nvPr/>
        </p:nvSpPr>
        <p:spPr>
          <a:xfrm>
            <a:off x="5463003" y="2619582"/>
            <a:ext cx="3894061" cy="304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Fylkeskommunens internkontroll for å sikre at innsette i fengsel (Bergen) får oppfylt retten til opplæring etter opplæringslova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Rettleie om retten til opplæring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Vurdere retten til opplæring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Gjere vedtak som oppfyller krava i forvaltningslova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7" name="Google Shape;177;p4" descr="Et bilde som inneholder logo&#10;&#10;Automatisk generert beskrivelse"/>
          <p:cNvPicPr preferRelativeResize="0"/>
          <p:nvPr/>
        </p:nvPicPr>
        <p:blipFill rotWithShape="1">
          <a:blip r:embed="rId4">
            <a:alphaModFix/>
          </a:blip>
          <a:srcRect r="21558"/>
          <a:stretch/>
        </p:blipFill>
        <p:spPr>
          <a:xfrm>
            <a:off x="5383105" y="1652494"/>
            <a:ext cx="3818731" cy="7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"/>
          <p:cNvSpPr txBox="1"/>
          <p:nvPr/>
        </p:nvSpPr>
        <p:spPr>
          <a:xfrm>
            <a:off x="949910" y="302228"/>
            <a:ext cx="7534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Tema for tilsyn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o-NO"/>
              <a:t>Avvik - Påleggene</a:t>
            </a:r>
            <a:endParaRPr/>
          </a:p>
        </p:txBody>
      </p:sp>
      <p:pic>
        <p:nvPicPr>
          <p:cNvPr id="185" name="Google Shape;185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18489" y="984203"/>
            <a:ext cx="19716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 descr="Et bilde som inneholder logo&#10;&#10;Automatisk generert beskrivelse"/>
          <p:cNvPicPr preferRelativeResize="0"/>
          <p:nvPr/>
        </p:nvPicPr>
        <p:blipFill rotWithShape="1">
          <a:blip r:embed="rId4">
            <a:alphaModFix/>
          </a:blip>
          <a:srcRect r="21558"/>
          <a:stretch/>
        </p:blipFill>
        <p:spPr>
          <a:xfrm>
            <a:off x="5455271" y="1392214"/>
            <a:ext cx="3818731" cy="7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 txBox="1"/>
          <p:nvPr/>
        </p:nvSpPr>
        <p:spPr>
          <a:xfrm>
            <a:off x="899617" y="2278082"/>
            <a:ext cx="3645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latin typeface="Open Sans"/>
                <a:ea typeface="Open Sans"/>
                <a:cs typeface="Open Sans"/>
                <a:sym typeface="Open Sans"/>
              </a:rPr>
              <a:t>Grønland voksenopplæring må: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o-NO" sz="18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fatte vedtak med rett til opplæring ( U-rett, VO-rett og grunnskole</a:t>
            </a:r>
            <a:r>
              <a:rPr lang="no-NO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)</a:t>
            </a:r>
            <a:endParaRPr sz="1800" b="0" i="0" u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o-NO" sz="1800"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no-NO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atte vedtak om avslag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o-NO" sz="18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foreta </a:t>
            </a:r>
            <a:r>
              <a:rPr lang="no-NO" sz="1800" b="1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realkompetansevurdering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o-NO" sz="18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foreta </a:t>
            </a:r>
            <a:r>
              <a:rPr lang="no-NO" sz="1800" b="1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underveisvurdering, sluttvurdering og dokumentasjon av opplæringa. Samt krive ut dokumentasjon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5645564" y="2278082"/>
            <a:ext cx="34380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Fylkeskommunen sin intern-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kontroll er mangelfull på: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Får innsette som ønskjer det nødvendig rettleiing i tråd med rutinane?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Får innsette vurdert retten til opplæring i tråd med rutinane?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Får dei innsette vedtak om retten til grunn- og vidaregåande opplæring i tråd med rutinane?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1855531">
            <a:off x="4966273" y="363159"/>
            <a:ext cx="5504480" cy="822113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 txBox="1">
            <a:spLocks noGrp="1"/>
          </p:cNvSpPr>
          <p:nvPr>
            <p:ph type="title"/>
          </p:nvPr>
        </p:nvSpPr>
        <p:spPr>
          <a:xfrm>
            <a:off x="534459" y="234858"/>
            <a:ext cx="59551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o-NO"/>
              <a:t>Skriftliggjøring - prosedyrer</a:t>
            </a:r>
            <a:endParaRPr/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" y="2257424"/>
            <a:ext cx="8880331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no-NO"/>
              <a:t>Utarbeiding av maler</a:t>
            </a:r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body" idx="1"/>
          </p:nvPr>
        </p:nvSpPr>
        <p:spPr>
          <a:xfrm>
            <a:off x="838200" y="1359568"/>
            <a:ext cx="10515600" cy="481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no-NO"/>
              <a:t>En viktig del av tilsynet går på de  formelle rammene rundt avklaring av rettigheter, og utforming av vedtak. Men: ingen vedtak uten søknad.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no-NO"/>
              <a:t> </a:t>
            </a:r>
            <a:endParaRPr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739" y="2064948"/>
            <a:ext cx="3516772" cy="47656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4972" y="2040605"/>
            <a:ext cx="3368163" cy="476409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0463" y="1906897"/>
            <a:ext cx="3437798" cy="480255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13" name="Google Shape;213;p8" descr="Et bilde som inneholder bord&#10;&#10;Automatisk generer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65356" y="340416"/>
            <a:ext cx="4388428" cy="617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 descr="Et bilde som inneholder tekst, brev&#10;&#10;Automatisk generer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0734" y="361285"/>
            <a:ext cx="5335361" cy="6394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>
            <a:spLocks noGrp="1"/>
          </p:cNvSpPr>
          <p:nvPr>
            <p:ph type="title"/>
          </p:nvPr>
        </p:nvSpPr>
        <p:spPr>
          <a:xfrm>
            <a:off x="546064" y="348343"/>
            <a:ext cx="8596668" cy="57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no-NO"/>
              <a:t>Redigeringsklare maler – spar tid ☺</a:t>
            </a:r>
            <a:endParaRPr/>
          </a:p>
        </p:txBody>
      </p:sp>
      <p:pic>
        <p:nvPicPr>
          <p:cNvPr id="221" name="Google Shape;22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3399" y="1270000"/>
            <a:ext cx="3614679" cy="543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2460" y="1187373"/>
            <a:ext cx="3570272" cy="5437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9E48E2D17CF140820C79DBAEC12997" ma:contentTypeVersion="6" ma:contentTypeDescription="Opprett et nytt dokument." ma:contentTypeScope="" ma:versionID="fb083c0ec04bc0671c4d21eba9d76717">
  <xsd:schema xmlns:xsd="http://www.w3.org/2001/XMLSchema" xmlns:xs="http://www.w3.org/2001/XMLSchema" xmlns:p="http://schemas.microsoft.com/office/2006/metadata/properties" xmlns:ns2="e3e21a5c-3693-4d4b-9a3a-338a7bdf4d6a" xmlns:ns3="1ee02da4-c22f-4d31-beef-0c54a21d0888" targetNamespace="http://schemas.microsoft.com/office/2006/metadata/properties" ma:root="true" ma:fieldsID="7759eb7f4975554d860ab999c998d9dc" ns2:_="" ns3:_="">
    <xsd:import namespace="e3e21a5c-3693-4d4b-9a3a-338a7bdf4d6a"/>
    <xsd:import namespace="1ee02da4-c22f-4d31-beef-0c54a21d08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21a5c-3693-4d4b-9a3a-338a7bdf4d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02da4-c22f-4d31-beef-0c54a21d08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B1C795-BD75-428C-8429-AEC2D9933C9A}"/>
</file>

<file path=customXml/itemProps2.xml><?xml version="1.0" encoding="utf-8"?>
<ds:datastoreItem xmlns:ds="http://schemas.openxmlformats.org/officeDocument/2006/customXml" ds:itemID="{C8656840-EA69-40E8-BF67-5515DBA3F88D}"/>
</file>

<file path=customXml/itemProps3.xml><?xml version="1.0" encoding="utf-8"?>
<ds:datastoreItem xmlns:ds="http://schemas.openxmlformats.org/officeDocument/2006/customXml" ds:itemID="{7676B5D0-7A70-4EC8-B782-4E77A438C94A}"/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1002</Words>
  <Application>Microsoft Office PowerPoint</Application>
  <PresentationFormat>Widescreen</PresentationFormat>
  <Paragraphs>144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Open Sans</vt:lpstr>
      <vt:lpstr>Calibri</vt:lpstr>
      <vt:lpstr>Arial</vt:lpstr>
      <vt:lpstr>Trebuchet MS</vt:lpstr>
      <vt:lpstr>Cambria</vt:lpstr>
      <vt:lpstr>Noto Sans Symbols</vt:lpstr>
      <vt:lpstr>Fasett</vt:lpstr>
      <vt:lpstr>Oppikrimdagene  2023</vt:lpstr>
      <vt:lpstr>Og vi er:</vt:lpstr>
      <vt:lpstr>Riksrevisjonens undersøkelse –  med søkelys på identifisert nedgang i andelen innsatte som tar opplæring og oppstarten av soningsforløpet </vt:lpstr>
      <vt:lpstr>PowerPoint-presentasjon</vt:lpstr>
      <vt:lpstr>Avvik - Påleggene</vt:lpstr>
      <vt:lpstr>Skriftliggjøring - prosedyrer</vt:lpstr>
      <vt:lpstr>Utarbeiding av maler</vt:lpstr>
      <vt:lpstr>PowerPoint-presentasjon</vt:lpstr>
      <vt:lpstr>Redigeringsklare maler – spar tid ☺</vt:lpstr>
      <vt:lpstr>Dokumentasjon</vt:lpstr>
      <vt:lpstr>Tilbud om opplæring</vt:lpstr>
      <vt:lpstr>Strukturert prosess</vt:lpstr>
      <vt:lpstr>Karriereplan, skoleplan, fremtidsplan</vt:lpstr>
      <vt:lpstr>Samhandling Kriminalomsorg - skole</vt:lpstr>
      <vt:lpstr>Den ideelle oppstarten</vt:lpstr>
      <vt:lpstr>Individuell oppstart og løp med utgangspunkt i kapasitet</vt:lpstr>
      <vt:lpstr>Ønskeliste</vt:lpstr>
      <vt:lpstr>Takk for oppmerksomheten!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Oppikrimdagene  2023</dc:title>
  <dc:creator>Knud-Erik Ostenfeldt Gissel</dc:creator>
  <cp:lastModifiedBy>Knud-Erik Ostenfeldt Gissel</cp:lastModifiedBy>
  <cp:revision>2</cp:revision>
  <dcterms:created xsi:type="dcterms:W3CDTF">2023-03-23T20:05:17Z</dcterms:created>
  <dcterms:modified xsi:type="dcterms:W3CDTF">2023-04-24T16:24:32Z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-889243871</vt:i4>
  </property>
  <property fmtid="{D5CDD505-2E9C-101B-9397-08002B2CF9AE}" pid="3" name="_NewReviewCycle">
    <vt:lpwstr/>
  </property>
  <property fmtid="{D5CDD505-2E9C-101B-9397-08002B2CF9AE}" pid="4" name="_EmailSubject">
    <vt:lpwstr>presentasjon til i Morgen</vt:lpwstr>
  </property>
  <property fmtid="{D5CDD505-2E9C-101B-9397-08002B2CF9AE}" pid="5" name="_AuthorEmail">
    <vt:lpwstr>Knud-Erik.Ostenfeldt.Gissel@vlfk.no</vt:lpwstr>
  </property>
  <property fmtid="{D5CDD505-2E9C-101B-9397-08002B2CF9AE}" pid="6" name="_AuthorEmailDisplayName">
    <vt:lpwstr>Knud-Erik Ostenfeldt Gissel</vt:lpwstr>
  </property>
  <property fmtid="{D5CDD505-2E9C-101B-9397-08002B2CF9AE}" pid="7" name="_PreviousAdHocReviewCycleID">
    <vt:i4>1823879447</vt:i4>
  </property>
  <property fmtid="{D5CDD505-2E9C-101B-9397-08002B2CF9AE}" pid="8" name="ContentTypeId">
    <vt:lpwstr>0x0101000F9E48E2D17CF140820C79DBAEC12997</vt:lpwstr>
  </property>
</Properties>
</file>